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88" r:id="rId4"/>
    <p:sldId id="303" r:id="rId5"/>
    <p:sldId id="289" r:id="rId6"/>
    <p:sldId id="265" r:id="rId7"/>
    <p:sldId id="280" r:id="rId8"/>
    <p:sldId id="277" r:id="rId9"/>
    <p:sldId id="278" r:id="rId10"/>
    <p:sldId id="281" r:id="rId11"/>
    <p:sldId id="282" r:id="rId12"/>
    <p:sldId id="279" r:id="rId13"/>
    <p:sldId id="304" r:id="rId14"/>
    <p:sldId id="299" r:id="rId15"/>
    <p:sldId id="291" r:id="rId16"/>
    <p:sldId id="292" r:id="rId17"/>
    <p:sldId id="293" r:id="rId18"/>
    <p:sldId id="294" r:id="rId19"/>
    <p:sldId id="266" r:id="rId20"/>
    <p:sldId id="267" r:id="rId21"/>
    <p:sldId id="268" r:id="rId22"/>
    <p:sldId id="270" r:id="rId23"/>
    <p:sldId id="276" r:id="rId24"/>
    <p:sldId id="284" r:id="rId25"/>
    <p:sldId id="286" r:id="rId26"/>
    <p:sldId id="287" r:id="rId27"/>
    <p:sldId id="300" r:id="rId28"/>
    <p:sldId id="264" r:id="rId29"/>
    <p:sldId id="263" r:id="rId30"/>
    <p:sldId id="271" r:id="rId31"/>
    <p:sldId id="301" r:id="rId32"/>
    <p:sldId id="272" r:id="rId33"/>
    <p:sldId id="274" r:id="rId34"/>
    <p:sldId id="298" r:id="rId35"/>
    <p:sldId id="297" r:id="rId36"/>
    <p:sldId id="296" r:id="rId37"/>
    <p:sldId id="305" r:id="rId38"/>
  </p:sldIdLst>
  <p:sldSz cx="12192000" cy="6858000"/>
  <p:notesSz cx="6858000" cy="9144000"/>
  <p:embeddedFontLst>
    <p:embeddedFont>
      <p:font typeface="Poppins" panose="00000500000000000000" pitchFamily="2" charset="-18"/>
      <p:regular r:id="rId40"/>
      <p:bold r:id="rId41"/>
      <p:italic r:id="rId42"/>
      <p:boldItalic r:id="rId43"/>
    </p:embeddedFont>
    <p:embeddedFont>
      <p:font typeface="Poppins SemiBold" panose="00000700000000000000" pitchFamily="2" charset="-18"/>
      <p:bold r:id="rId44"/>
      <p:boldItalic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BE43C2E2-63EF-4FFC-8B92-F10CB025F38F}">
          <p14:sldIdLst>
            <p14:sldId id="256"/>
            <p14:sldId id="257"/>
            <p14:sldId id="288"/>
            <p14:sldId id="303"/>
            <p14:sldId id="289"/>
          </p14:sldIdLst>
        </p14:section>
        <p14:section name="Visual Hierarchy" id="{387EE798-8854-442F-A53B-1D67A2BFBDF4}">
          <p14:sldIdLst>
            <p14:sldId id="265"/>
            <p14:sldId id="280"/>
            <p14:sldId id="277"/>
            <p14:sldId id="278"/>
            <p14:sldId id="281"/>
            <p14:sldId id="282"/>
            <p14:sldId id="279"/>
            <p14:sldId id="304"/>
            <p14:sldId id="299"/>
            <p14:sldId id="291"/>
            <p14:sldId id="292"/>
            <p14:sldId id="293"/>
            <p14:sldId id="294"/>
          </p14:sldIdLst>
        </p14:section>
        <p14:section name="Viewing patterns" id="{0C72CF8F-2E6B-4D03-9BD2-5E6FA4E6F2FC}">
          <p14:sldIdLst>
            <p14:sldId id="266"/>
            <p14:sldId id="267"/>
            <p14:sldId id="268"/>
            <p14:sldId id="270"/>
            <p14:sldId id="276"/>
            <p14:sldId id="284"/>
            <p14:sldId id="286"/>
            <p14:sldId id="287"/>
          </p14:sldIdLst>
        </p14:section>
        <p14:section name="Reducing Text" id="{4FF84127-EBEA-4FB1-82D0-07BAECD5297D}">
          <p14:sldIdLst>
            <p14:sldId id="300"/>
            <p14:sldId id="264"/>
            <p14:sldId id="263"/>
          </p14:sldIdLst>
        </p14:section>
        <p14:section name="Applying Hierarchy" id="{C05EAA66-267E-45C9-B12F-71D96C1332F7}">
          <p14:sldIdLst>
            <p14:sldId id="271"/>
            <p14:sldId id="301"/>
            <p14:sldId id="272"/>
          </p14:sldIdLst>
        </p14:section>
        <p14:section name="Design Slide" id="{CD2669DD-6BEF-46EF-ACC0-197E9FD769B5}">
          <p14:sldIdLst>
            <p14:sldId id="274"/>
            <p14:sldId id="298"/>
            <p14:sldId id="297"/>
          </p14:sldIdLst>
        </p14:section>
        <p14:section name="BLUEPRINT" id="{4BDC3415-24A9-4D35-B311-9C180748D51E}">
          <p14:sldIdLst>
            <p14:sldId id="296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5D43"/>
    <a:srgbClr val="709775"/>
    <a:srgbClr val="8FB996"/>
    <a:srgbClr val="A1CCA5"/>
    <a:srgbClr val="DCECDE"/>
    <a:srgbClr val="B9D9BC"/>
    <a:srgbClr val="F5F5F5"/>
    <a:srgbClr val="5B835E"/>
    <a:srgbClr val="87A78B"/>
    <a:srgbClr val="B1CF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0" autoAdjust="0"/>
    <p:restoredTop sz="86599" autoAdjust="0"/>
  </p:normalViewPr>
  <p:slideViewPr>
    <p:cSldViewPr snapToGrid="0">
      <p:cViewPr>
        <p:scale>
          <a:sx n="75" d="100"/>
          <a:sy n="75" d="100"/>
        </p:scale>
        <p:origin x="2208" y="10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Freshly Fruit Juice sales volume</a:t>
            </a:r>
            <a:r>
              <a:rPr lang="en-US" sz="1800" dirty="0"/>
              <a:t>, </a:t>
            </a:r>
          </a:p>
          <a:p>
            <a:pPr algn="l">
              <a:defRPr sz="1800"/>
            </a:pPr>
            <a:r>
              <a:rPr lang="en-US" sz="1800" dirty="0"/>
              <a:t>in million units</a:t>
            </a:r>
          </a:p>
        </c:rich>
      </c:tx>
      <c:layout>
        <c:manualLayout>
          <c:xMode val="edge"/>
          <c:yMode val="edge"/>
          <c:x val="1.3477426059997572E-3"/>
          <c:y val="2.749140893470790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Freshly Fruit Juice sales volume, in million units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4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419-4DC2-A398-60BBFC2866F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2037</c:v>
                </c:pt>
                <c:pt idx="1">
                  <c:v>2038</c:v>
                </c:pt>
                <c:pt idx="2">
                  <c:v>2039</c:v>
                </c:pt>
                <c:pt idx="3">
                  <c:v>2040</c:v>
                </c:pt>
                <c:pt idx="4">
                  <c:v>2041 (projected)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2.15</c:v>
                </c:pt>
                <c:pt idx="1">
                  <c:v>2.1</c:v>
                </c:pt>
                <c:pt idx="2">
                  <c:v>2</c:v>
                </c:pt>
                <c:pt idx="3">
                  <c:v>1.7</c:v>
                </c:pt>
                <c:pt idx="4">
                  <c:v>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19-4DC2-A398-60BBFC286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90135248"/>
        <c:axId val="290136080"/>
      </c:barChart>
      <c:catAx>
        <c:axId val="290135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0136080"/>
        <c:crosses val="autoZero"/>
        <c:auto val="1"/>
        <c:lblAlgn val="ctr"/>
        <c:lblOffset val="100"/>
        <c:noMultiLvlLbl val="0"/>
      </c:catAx>
      <c:valAx>
        <c:axId val="29013608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9013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Freshly Fruit Juice sales volume</a:t>
            </a:r>
            <a:r>
              <a:rPr lang="en-US" sz="1800" dirty="0"/>
              <a:t>, </a:t>
            </a:r>
          </a:p>
          <a:p>
            <a:pPr algn="l">
              <a:defRPr sz="1800"/>
            </a:pPr>
            <a:r>
              <a:rPr lang="en-US" sz="1800" dirty="0"/>
              <a:t>in million units</a:t>
            </a:r>
          </a:p>
        </c:rich>
      </c:tx>
      <c:layout>
        <c:manualLayout>
          <c:xMode val="edge"/>
          <c:yMode val="edge"/>
          <c:x val="1.3477426059997572E-3"/>
          <c:y val="2.749140893470790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Freshly Fruit Juice sales volume, in million units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4"/>
            <c:invertIfNegative val="0"/>
            <c:bubble3D val="0"/>
            <c:spPr>
              <a:pattFill prst="wdUpDiag">
                <a:fgClr>
                  <a:schemeClr val="accent1"/>
                </a:fgClr>
                <a:bgClr>
                  <a:schemeClr val="bg1"/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419-4DC2-A398-60BBFC2866F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2037</c:v>
                </c:pt>
                <c:pt idx="1">
                  <c:v>2038</c:v>
                </c:pt>
                <c:pt idx="2">
                  <c:v>2039</c:v>
                </c:pt>
                <c:pt idx="3">
                  <c:v>2040</c:v>
                </c:pt>
                <c:pt idx="4">
                  <c:v>2041 (projected)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2.15</c:v>
                </c:pt>
                <c:pt idx="1">
                  <c:v>2.1</c:v>
                </c:pt>
                <c:pt idx="2">
                  <c:v>2</c:v>
                </c:pt>
                <c:pt idx="3">
                  <c:v>1.7</c:v>
                </c:pt>
                <c:pt idx="4">
                  <c:v>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19-4DC2-A398-60BBFC286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90135248"/>
        <c:axId val="290136080"/>
      </c:barChart>
      <c:catAx>
        <c:axId val="290135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0136080"/>
        <c:crosses val="autoZero"/>
        <c:auto val="1"/>
        <c:lblAlgn val="ctr"/>
        <c:lblOffset val="100"/>
        <c:noMultiLvlLbl val="0"/>
      </c:catAx>
      <c:valAx>
        <c:axId val="29013608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9013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30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3.jp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3ACD5-A159-4600-B517-89B6F4DCB5C8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7B4809-8538-49E9-8837-574629FDE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64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247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2A273-8CF9-F2DD-EC15-1BF0E9CEE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1DC765-B5D9-3A5D-6DCF-F8815D65C8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9C0CCA-067B-7E09-EDE3-5BCE99CEC7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1B732-80C5-46D2-C27D-E6EFC2BEF8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9953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8D6C2B-359A-5975-4F05-A33704154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5ABDA4-31F5-A30A-5B83-C0F93C7882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82790B-5829-6149-CDA3-75D5841EA7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F23826-4AC4-3780-3140-7C7A8B61FB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8435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AD56C-5F60-EA3E-7D9F-8AFDE7657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CF93DB-B024-3005-7810-4C5E24D2A1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A93A38-0256-B059-9751-0E7A8E29EE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2BA8C1-C743-A2AD-5702-6DCEEAB61C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731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89D33-CE61-82BB-7426-27DE8ED51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E1A651-9DD4-7BEF-690F-928FBA6A5B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FCE0B7-D898-0DB7-3FDD-D389855B2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E88DC-6323-D054-6D63-99543C9344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7473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9E2FFD-CA00-CFD6-00E0-4500E6CAC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265C7F-06D6-1DDC-9EDC-9E1475DD3E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0ECC59-AC37-8EEC-E0DE-2CCE288AD9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b="1" dirty="0"/>
              <a:t>Alternative titles I was thinking of: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Fewer People Are Taking the Bus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How We Move Around Cities Is Changing</a:t>
            </a:r>
          </a:p>
          <a:p>
            <a:r>
              <a:rPr lang="en-US" b="0" dirty="0"/>
              <a:t>City Travel Is Shifting to Two Wheels</a:t>
            </a:r>
            <a:endParaRPr lang="pl-PL" b="0" dirty="0"/>
          </a:p>
          <a:p>
            <a:endParaRPr lang="pl-PL" b="0" dirty="0"/>
          </a:p>
          <a:p>
            <a:r>
              <a:rPr lang="pl-PL" b="1" dirty="0"/>
              <a:t>Condensed text: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18%</a:t>
            </a:r>
            <a:r>
              <a:rPr lang="en-US" dirty="0"/>
              <a:t> of short urban trips now use e-scooters</a:t>
            </a:r>
          </a:p>
          <a:p>
            <a:r>
              <a:rPr lang="en-US" b="1" dirty="0"/>
              <a:t>−12%</a:t>
            </a:r>
            <a:r>
              <a:rPr lang="en-US" dirty="0"/>
              <a:t> drop in public transit usage</a:t>
            </a:r>
            <a:endParaRPr lang="pl-PL" dirty="0"/>
          </a:p>
          <a:p>
            <a:r>
              <a:rPr lang="en-US" b="1" dirty="0"/>
              <a:t>+25%</a:t>
            </a:r>
            <a:r>
              <a:rPr lang="en-US" dirty="0"/>
              <a:t> growth in bike sharing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05C9A-DFD3-7100-3BDF-8021102B7D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1392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47972F-8231-0013-F5F5-B35150284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21EA07-5F03-3B4C-DBC5-884081D20A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D32BDF-B57D-8B97-D2C2-A99EBFC8E7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b="1" dirty="0"/>
              <a:t>Alternative titles I was thinking of: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Fewer People Are Taking the Bus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How We Move Around Cities Is Changing</a:t>
            </a:r>
          </a:p>
          <a:p>
            <a:r>
              <a:rPr lang="en-US" b="0" dirty="0"/>
              <a:t>City Travel Is Shifting to Two Wheels</a:t>
            </a:r>
            <a:endParaRPr lang="pl-PL" b="0" dirty="0"/>
          </a:p>
          <a:p>
            <a:endParaRPr lang="pl-PL" b="0" dirty="0"/>
          </a:p>
          <a:p>
            <a:r>
              <a:rPr lang="pl-PL" b="1" dirty="0"/>
              <a:t>Condensed text: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18%</a:t>
            </a:r>
            <a:r>
              <a:rPr lang="en-US" dirty="0"/>
              <a:t> of short urban trips now use e-scooters</a:t>
            </a:r>
          </a:p>
          <a:p>
            <a:r>
              <a:rPr lang="en-US" b="1" dirty="0"/>
              <a:t>−12%</a:t>
            </a:r>
            <a:r>
              <a:rPr lang="en-US" dirty="0"/>
              <a:t> drop in public transit usage</a:t>
            </a:r>
            <a:endParaRPr lang="pl-PL" dirty="0"/>
          </a:p>
          <a:p>
            <a:r>
              <a:rPr lang="en-US" b="1" dirty="0"/>
              <a:t>+25%</a:t>
            </a:r>
            <a:r>
              <a:rPr lang="en-US" dirty="0"/>
              <a:t> growth in bike sharing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F709FF-5DF5-07C4-F339-0BE4843F4E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697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5F6BD-FD63-C475-4029-84BC2690A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5E859C-BF9A-0A13-4158-1B5F6051B9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C01CA3-BE9F-F9E9-145A-403A37B30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b="1" dirty="0"/>
              <a:t>Alternative titles I was thinking of: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Fewer People Are Taking the Bus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How We Move Around Cities Is Changing</a:t>
            </a:r>
          </a:p>
          <a:p>
            <a:r>
              <a:rPr lang="en-US" b="0" dirty="0"/>
              <a:t>City Travel Is Shifting to Two Wheels</a:t>
            </a:r>
            <a:endParaRPr lang="pl-PL" b="0" dirty="0"/>
          </a:p>
          <a:p>
            <a:endParaRPr lang="pl-PL" b="0" dirty="0"/>
          </a:p>
          <a:p>
            <a:r>
              <a:rPr lang="pl-PL" b="1" dirty="0"/>
              <a:t>Condensed text: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18%</a:t>
            </a:r>
            <a:r>
              <a:rPr lang="en-US" dirty="0"/>
              <a:t> of short urban trips now use e-scooters</a:t>
            </a:r>
          </a:p>
          <a:p>
            <a:r>
              <a:rPr lang="en-US" b="1" dirty="0"/>
              <a:t>−12%</a:t>
            </a:r>
            <a:r>
              <a:rPr lang="en-US" dirty="0"/>
              <a:t> drop in public transit usage</a:t>
            </a:r>
            <a:endParaRPr lang="pl-PL" dirty="0"/>
          </a:p>
          <a:p>
            <a:r>
              <a:rPr lang="en-US" b="1" dirty="0"/>
              <a:t>+25%</a:t>
            </a:r>
            <a:r>
              <a:rPr lang="en-US" dirty="0"/>
              <a:t> growth in bike sharing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95CFA-8018-16B8-A3EA-6F6CBD1CBB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155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69444A-B1F2-F273-DFA3-909AAB72B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66705B-8AD3-B13D-2869-4582E2668C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E42743-3908-AC02-F3BD-F0DA79167C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b="1" dirty="0"/>
              <a:t>Alternative titles I was thinking of: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Fewer People Are Taking the Bus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How We Move Around Cities Is Changing</a:t>
            </a:r>
          </a:p>
          <a:p>
            <a:r>
              <a:rPr lang="en-US" b="0" dirty="0"/>
              <a:t>City Travel Is Shifting to Two Wheels</a:t>
            </a:r>
            <a:endParaRPr lang="pl-PL" b="0" dirty="0"/>
          </a:p>
          <a:p>
            <a:endParaRPr lang="pl-PL" b="0" dirty="0"/>
          </a:p>
          <a:p>
            <a:r>
              <a:rPr lang="pl-PL" b="1" dirty="0"/>
              <a:t>Condensed text: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18%</a:t>
            </a:r>
            <a:r>
              <a:rPr lang="en-US" dirty="0"/>
              <a:t> of short urban trips now use e-scooters</a:t>
            </a:r>
          </a:p>
          <a:p>
            <a:r>
              <a:rPr lang="en-US" b="1" dirty="0"/>
              <a:t>−12%</a:t>
            </a:r>
            <a:r>
              <a:rPr lang="en-US" dirty="0"/>
              <a:t> drop in public transit usage</a:t>
            </a:r>
            <a:endParaRPr lang="pl-PL" dirty="0"/>
          </a:p>
          <a:p>
            <a:r>
              <a:rPr lang="en-US" b="1" dirty="0"/>
              <a:t>+25%</a:t>
            </a:r>
            <a:r>
              <a:rPr lang="en-US" dirty="0"/>
              <a:t> growth in bike sharing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29CFE-8B4C-7977-274A-274932AB33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7234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7B44F5-2BD2-3CF2-0237-8903113DA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85E3B6-F104-E4DA-63D8-660009F44C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879324-8432-A268-B8BA-AC6E4D5BDC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D343B-02D4-36A2-4F50-0D12C621FE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C7B4809-8538-49E9-8837-574629FDE26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381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D0A771-9D67-3C2B-2A70-B26A047EA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29955F-E4AF-FABC-2A39-E973541394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F4BAF6-127F-32DD-8F67-F58EC9BD34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E68E0-F0D3-0D06-1788-5B0F6C7F80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376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D98D9-3EFA-455B-2D15-1BD247312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0AB11D-A961-FDFD-D94B-6D949F8542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88BF44-9B89-EB69-584D-CE112A3DF5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b="1" dirty="0"/>
              <a:t>Alternative titles I was thinking of: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Fewer People Are Taking the Bus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How We Move Around Cities Is Changing</a:t>
            </a:r>
          </a:p>
          <a:p>
            <a:r>
              <a:rPr lang="en-US" b="0" dirty="0"/>
              <a:t>City Travel Is Shifting to Two Wheels</a:t>
            </a:r>
            <a:endParaRPr lang="pl-PL" b="0" dirty="0"/>
          </a:p>
          <a:p>
            <a:endParaRPr lang="pl-PL" b="0" dirty="0"/>
          </a:p>
          <a:p>
            <a:r>
              <a:rPr lang="pl-PL" b="1" dirty="0"/>
              <a:t>Condensed text: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18%</a:t>
            </a:r>
            <a:r>
              <a:rPr lang="en-US" dirty="0"/>
              <a:t> of short urban trips now use e-scooters</a:t>
            </a:r>
          </a:p>
          <a:p>
            <a:r>
              <a:rPr lang="en-US" b="1" dirty="0"/>
              <a:t>−12%</a:t>
            </a:r>
            <a:r>
              <a:rPr lang="en-US" dirty="0"/>
              <a:t> drop in public transit usage</a:t>
            </a:r>
            <a:endParaRPr lang="pl-PL" dirty="0"/>
          </a:p>
          <a:p>
            <a:r>
              <a:rPr lang="en-US" b="1" dirty="0"/>
              <a:t>+25%</a:t>
            </a:r>
            <a:r>
              <a:rPr lang="en-US" dirty="0"/>
              <a:t> growth in bike sharing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DF9FD-58DA-54AB-8C2D-1238FBAD6B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116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3E1383-606D-FE33-0A1A-1D3856319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B340B0-A52D-197E-F2FB-7A4EE9DE8E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F0ED31-078D-2EB7-E55F-BBC3870434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b="1" dirty="0"/>
              <a:t>Condensed text: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18%</a:t>
            </a:r>
            <a:r>
              <a:rPr lang="en-US" dirty="0"/>
              <a:t> of short urban trips now use e-scooters</a:t>
            </a:r>
          </a:p>
          <a:p>
            <a:r>
              <a:rPr lang="en-US" b="1" dirty="0"/>
              <a:t>−12%</a:t>
            </a:r>
            <a:r>
              <a:rPr lang="en-US" dirty="0"/>
              <a:t> drop in public transit usage</a:t>
            </a:r>
            <a:endParaRPr lang="pl-PL" dirty="0"/>
          </a:p>
          <a:p>
            <a:r>
              <a:rPr lang="en-US" b="1" dirty="0"/>
              <a:t>+25%</a:t>
            </a:r>
            <a:r>
              <a:rPr lang="en-US" dirty="0"/>
              <a:t> growth in bike sharing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5775E-2B0D-A6E3-BD69-2880D96149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8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39D09-3EA9-059D-D03A-8596FA33A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6EB2FE-555A-B529-3350-7BF48C4E2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D2B8D5-301B-4E3E-D0FC-5130A85949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0DA45-B268-31A3-9624-AE978C4414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7993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F64090-5078-CE58-798E-F4AB8C929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0C78D2-C7D1-3439-A9EA-39EDD449EA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C9BEAF-F535-BE86-9CB6-A57DCBFE7E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74303-4E82-F5BC-2CCE-1D19DAE430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0698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268AD-7A3D-3BEB-8669-B66908FF1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7727C9-196D-C06E-E1D4-09EE977EE5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503EFF-00AB-F5A0-5963-CE64339EB0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F801E5-AD70-1F21-9078-1190E89B2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107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Example ready slide #1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074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04770-3CF1-E204-3147-A719DB645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3B0E36-B747-95B0-3FB6-2EE07AF0D6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A2B957-F7BA-F58D-3D1A-B8184266DC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Example ready slide #2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A8C0E-0875-6D41-6BF4-FE5015ABD9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7099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22706-D65A-759F-73E0-304417A95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3C4CCA-3784-4538-96E3-D4950898AC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EB77FD-0EA4-E23D-C893-CE4B52C040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D8AE16-DCDB-8FD8-00F9-125D438A74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566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522CB-ACB3-6DEF-DC05-767F8772E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9B7D81-24D4-8039-B1AC-F1E5545E99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4EF063-300F-EBA8-A3F9-54998C161B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F2D68-2F02-B3C6-1762-448F442ABB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296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56440B-EBCA-5462-E9B7-92DD3F050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95B254-097B-6073-D98A-22F10D4140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8BB3CD-E573-34BB-047C-3F65D2F04F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A82A45-6A98-EC52-B5E4-8722711AD0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68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FC0E36-E878-C107-E9C2-11CE1098A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099D8D-4E94-369E-C651-C733EAB5F0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EED383-396E-F6AE-68ED-87F84791C6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Example ready slide #2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1809B-9D9F-A8B4-FE8D-6A55F39861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60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3196B-5114-5414-A20C-2D22806AE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219AE7-BBB4-A634-7298-F55807794F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BDD451-E4BF-E919-365D-70758D61FF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b="1" dirty="0"/>
              <a:t>Alternative titles I was thinking of: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Fewer People Are Taking the Bus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How We Move Around Cities Is Changing</a:t>
            </a:r>
          </a:p>
          <a:p>
            <a:r>
              <a:rPr lang="en-US" b="0" dirty="0"/>
              <a:t>City Travel Is Shifting to Two Wheels</a:t>
            </a:r>
            <a:endParaRPr lang="pl-PL" b="0" dirty="0"/>
          </a:p>
          <a:p>
            <a:endParaRPr lang="pl-PL" b="0" dirty="0"/>
          </a:p>
          <a:p>
            <a:r>
              <a:rPr lang="pl-PL" b="1" dirty="0"/>
              <a:t>Condensed text: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18%</a:t>
            </a:r>
            <a:r>
              <a:rPr lang="en-US" dirty="0"/>
              <a:t> of short urban trips now use e-scooters</a:t>
            </a:r>
          </a:p>
          <a:p>
            <a:r>
              <a:rPr lang="en-US" b="1" dirty="0"/>
              <a:t>−12%</a:t>
            </a:r>
            <a:r>
              <a:rPr lang="en-US" dirty="0"/>
              <a:t> drop in public transit usage</a:t>
            </a:r>
            <a:endParaRPr lang="pl-PL" dirty="0"/>
          </a:p>
          <a:p>
            <a:r>
              <a:rPr lang="en-US" b="1" dirty="0"/>
              <a:t>+25%</a:t>
            </a:r>
            <a:r>
              <a:rPr lang="en-US" dirty="0"/>
              <a:t> growth in bike sharing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3CD0D-4D07-FF98-AA02-A86A4B82BF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039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698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24297-69E8-76E8-57D2-9CC1D5810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4A7D1A-8986-395D-DB57-826D73F9EF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BA7628-12E0-FB4A-1799-A0C56A32D8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83EED5-04B6-DBB1-F628-43683317FF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456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D688D-21AE-CD6A-EBCD-E0DFCCA96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ECF1C4-50BA-F354-DDE4-24AE2A0D7C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050421-DA67-2FB6-CC41-FF9CC2CEDB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A4CF6-9D0B-ED29-E7ED-91D966655D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075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5B867-BE42-8988-0DBF-5A373722F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618010-4651-B19C-C8E9-98B1A9A06D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1989BE-230C-0815-5513-FDB7E7A6C5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19CB0-F6E1-43E1-01A6-BA2191EDD1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69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E80C6-3D35-71DB-77AC-FFCABF2F5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C91605-5B4C-96C7-BA1A-E37B153005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D7D549-9B2B-B876-E6E3-052EC8485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35C30-05D9-28BC-77CA-B8DBE57A86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4809-8538-49E9-8837-574629FDE26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1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3A992-3842-0E34-54D7-797CBB08E2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81F27-99B0-FAE7-1AD9-ECE4011908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BAA60-5DFB-7851-9BD9-0320C6CD8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CDA6A-7397-4E3A-2ED4-7F3194CBF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60FEB-2E9C-F791-8ED6-DC7DC2431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64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198E0-5B88-E1D9-9810-8FEB92838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1D8DF-10F9-10F6-2EF3-5AC173AD2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44905-999B-3F5E-688A-59D3604E0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AA409-D6B7-C89F-44DE-F9CCF890A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5F4578-8841-0110-6757-D465C1BB2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21C99-D6FA-6B0D-A5DF-F1E359B65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515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05ABF-AB49-2615-1550-99D27CA7F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BBB238-9398-5863-E1CD-86F0DA5A09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53E984-2BB9-BD8B-E861-127FFDA19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D3F2C-D210-C63B-FCD3-CAA7BE54D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2C745E-4858-73D9-60EC-A5D34D03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F34AA-042A-A722-0335-6FA5154CA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33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882E1-A1C9-0AB7-8299-534D33E44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BC202C-D201-D0CB-A1F8-D17A74DFF0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F5711-CFD9-29C5-F8A6-0EF90110C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8379A-0E5A-D330-A2A0-1710CA50D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5A075-AEE9-71A4-E845-D8B70F2B9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6286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FD87DD-9906-8491-92D4-6A30FA703F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E1252-F7F4-4ACA-A2D5-B8DA59A87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920F0-D366-27A9-C5F2-D55DD59E0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00FEA-DFF2-28FF-2F81-6CA302FB6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B597B-F0A9-6D2B-51C7-B404F373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30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ontent L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C18AC-27AB-3A69-C28F-B578E2D44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243205"/>
            <a:ext cx="11658600" cy="1325563"/>
          </a:xfrm>
        </p:spPr>
        <p:txBody>
          <a:bodyPr lIns="45720" rIns="45720" anchor="t" anchorCtr="0"/>
          <a:lstStyle/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8176D-7857-D5DE-CCB8-EDC8E0597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7BE92-95DD-4E14-9950-1A07929FE18D}" type="datetime1">
              <a:rPr lang="pl-PL" smtClean="0"/>
              <a:t>25.04.2025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D267A3-B149-409C-7D4C-7CEFEE93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2041 Konscript. All rights reserved.</a:t>
            </a:r>
            <a:endParaRPr lang="pl-P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EF61A0-58B7-F529-9CA0-06452FAE8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8D463AE-1C4D-63A5-CBF8-C2E4D530620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6700" y="1667191"/>
            <a:ext cx="5676900" cy="46193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EFED5F3-E079-4855-4578-4D435B518D7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48400" y="1667191"/>
            <a:ext cx="5676900" cy="46193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73543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0BA220-4B59-BABD-3D3B-ECED889BDA73}"/>
              </a:ext>
            </a:extLst>
          </p:cNvPr>
          <p:cNvSpPr txBox="1"/>
          <p:nvPr userDrawn="1"/>
        </p:nvSpPr>
        <p:spPr>
          <a:xfrm rot="16200000">
            <a:off x="-1076446" y="406073"/>
            <a:ext cx="1396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200" dirty="0">
                <a:solidFill>
                  <a:schemeClr val="bg1">
                    <a:lumMod val="85000"/>
                  </a:schemeClr>
                </a:solidFill>
              </a:rPr>
              <a:t>READY</a:t>
            </a:r>
            <a:endParaRPr lang="en-US" sz="3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052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0BA220-4B59-BABD-3D3B-ECED889BDA73}"/>
              </a:ext>
            </a:extLst>
          </p:cNvPr>
          <p:cNvSpPr txBox="1"/>
          <p:nvPr userDrawn="1"/>
        </p:nvSpPr>
        <p:spPr>
          <a:xfrm rot="16200000">
            <a:off x="-1582897" y="854653"/>
            <a:ext cx="2409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200" dirty="0">
                <a:solidFill>
                  <a:schemeClr val="bg1">
                    <a:lumMod val="85000"/>
                  </a:schemeClr>
                </a:solidFill>
              </a:rPr>
              <a:t>WORK HERE</a:t>
            </a:r>
            <a:endParaRPr lang="en-US" sz="3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292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C6FE1-ED4A-CC60-F41C-BE4D4831F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C15A9-B6D8-363D-77BB-C3114B108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6B53-DD86-D87F-A2D3-9454825A2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19AE0-BA6E-7296-9745-FCA0ACE9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049C8-FCF5-815C-983F-D6626F54A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321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5851F-C945-1549-523F-A1CC77AC1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65DDD-3831-C9DE-30C9-B8AC5B12C7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0553F-974A-AAAA-4289-3F081612C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4C6C9-2229-6599-097B-F4FEDDB42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4D4AC-F571-5CF2-381C-9FAA5BE6F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598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592B6-3D91-737B-2069-1155359AA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BEFFA-4D1F-A72A-0F5C-5D680CDE20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0D5FA-77E7-D24E-18B9-C3672EAFF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AFD9FF-A489-01E3-AF5B-8DD0BDB11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612AF2-B75F-762A-EEF2-F1F348129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35429-FFD4-DE7D-3C7E-68E6F3F3A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5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F78F7-1B29-72EF-E345-38457DA44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4A6C-B8BA-F95D-1B04-12C77402E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DF2DEE-9591-705D-689E-3A101D8C3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0F08B6-086D-B850-FCCE-53DD295A08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A5547C-4D0E-D23F-6EAC-52A6C78D33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75957A-633F-94CF-4026-71C5514DB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4C1B40-811D-5E2A-DE4B-B92A505CB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0D62ED-72AA-5509-7778-2C3345C76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70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222E5-1F8E-332C-76FE-F2E199096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2D877E-94B3-A24B-AC7C-4762E9819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B39EB5-4D08-567F-2D5E-1A0EA3241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0D1572-3907-B6EE-2F1A-09856DB30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17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2EB557-DCEC-D730-E073-8118DAABE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354014-9489-0CA5-DC0A-0312B6BAD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1BC21A-0EF3-32E4-C327-CA01F22ED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62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2759F0-8521-378F-DAAC-7B8AA5D1F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D2271-89AB-B535-F859-FB665DAE4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8E297-7FBD-E0AB-8266-C432782AC5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69595C-A434-4404-A32D-0FC9E8C64D9F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BE408-0FFC-7FD6-4D70-4F5F931795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1A6B9-BD74-2941-E0F2-D4B996366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C53BA8-FF6F-4D01-97D2-63CF5116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741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6" r:id="rId2"/>
    <p:sldLayoutId id="2147483707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70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sv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5D10CA0-21C6-79B9-718D-51531BA649AB}"/>
              </a:ext>
            </a:extLst>
          </p:cNvPr>
          <p:cNvSpPr/>
          <p:nvPr/>
        </p:nvSpPr>
        <p:spPr>
          <a:xfrm flipV="1">
            <a:off x="1951511" y="3062398"/>
            <a:ext cx="5040000" cy="7442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1800738-D47D-5289-C377-461FB1C1395C}"/>
              </a:ext>
            </a:extLst>
          </p:cNvPr>
          <p:cNvSpPr/>
          <p:nvPr/>
        </p:nvSpPr>
        <p:spPr>
          <a:xfrm flipV="1">
            <a:off x="1951511" y="2335840"/>
            <a:ext cx="6776484" cy="7442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54DD82-6449-C7C1-5241-202E305FDE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1640" y="979561"/>
            <a:ext cx="7513676" cy="2232838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solidFill>
                  <a:schemeClr val="accent2"/>
                </a:solidFill>
              </a:rPr>
              <a:t>Urban</a:t>
            </a:r>
            <a:r>
              <a:rPr lang="pl-PL" sz="4800" b="1" dirty="0">
                <a:solidFill>
                  <a:schemeClr val="accent2"/>
                </a:solidFill>
              </a:rPr>
              <a:t> </a:t>
            </a:r>
            <a:r>
              <a:rPr lang="en-US" sz="4800" b="1" dirty="0">
                <a:solidFill>
                  <a:schemeClr val="accent2"/>
                </a:solidFill>
              </a:rPr>
              <a:t>Transportation Is Shifting Gears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75731AF-CC1B-8113-896B-CE53A904C0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1640" y="3447569"/>
            <a:ext cx="6609908" cy="2110563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accent2"/>
                </a:solidFill>
              </a:rPr>
              <a:t>Micromobility rises as public transit use declines in global cities</a:t>
            </a:r>
            <a:r>
              <a:rPr lang="pl-PL" sz="3600" dirty="0">
                <a:solidFill>
                  <a:schemeClr val="accent2"/>
                </a:solidFill>
              </a:rPr>
              <a:t>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097D164-E576-0F29-728D-99C527F4132B}"/>
              </a:ext>
            </a:extLst>
          </p:cNvPr>
          <p:cNvGrpSpPr/>
          <p:nvPr/>
        </p:nvGrpSpPr>
        <p:grpSpPr>
          <a:xfrm>
            <a:off x="8612832" y="3212399"/>
            <a:ext cx="3059844" cy="3059844"/>
            <a:chOff x="8179174" y="1608881"/>
            <a:chExt cx="3059844" cy="305984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F1D1BDF-CD3D-DDC7-C47A-36C6771C04AB}"/>
                </a:ext>
              </a:extLst>
            </p:cNvPr>
            <p:cNvSpPr/>
            <p:nvPr/>
          </p:nvSpPr>
          <p:spPr>
            <a:xfrm>
              <a:off x="8634174" y="3138803"/>
              <a:ext cx="1333982" cy="133398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841E5EA8-6A52-0D58-9FAB-03CA24350D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8179174" y="1608881"/>
              <a:ext cx="3059844" cy="3059844"/>
            </a:xfrm>
            <a:prstGeom prst="rect">
              <a:avLst/>
            </a:prstGeom>
          </p:spPr>
        </p:pic>
      </p:grpSp>
      <p:sp>
        <p:nvSpPr>
          <p:cNvPr id="11" name="Partial Circle 10">
            <a:extLst>
              <a:ext uri="{FF2B5EF4-FFF2-40B4-BE49-F238E27FC236}">
                <a16:creationId xmlns:a16="http://schemas.microsoft.com/office/drawing/2014/main" id="{DF7F5481-D30D-38D8-55F8-D701D79A926D}"/>
              </a:ext>
            </a:extLst>
          </p:cNvPr>
          <p:cNvSpPr/>
          <p:nvPr/>
        </p:nvSpPr>
        <p:spPr>
          <a:xfrm>
            <a:off x="-1699711" y="-1699711"/>
            <a:ext cx="3399422" cy="3399422"/>
          </a:xfrm>
          <a:prstGeom prst="pie">
            <a:avLst>
              <a:gd name="adj1" fmla="val 0"/>
              <a:gd name="adj2" fmla="val 5416111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6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1493C-0350-99D9-A7BB-8B7F83846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0EA568B0-446A-EAEC-20A3-43E61AC9E18A}"/>
              </a:ext>
            </a:extLst>
          </p:cNvPr>
          <p:cNvGrpSpPr/>
          <p:nvPr/>
        </p:nvGrpSpPr>
        <p:grpSpPr>
          <a:xfrm>
            <a:off x="120309" y="86259"/>
            <a:ext cx="3514142" cy="3247250"/>
            <a:chOff x="879673" y="4322593"/>
            <a:chExt cx="3514142" cy="3247250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5E99CD00-C6B6-ED20-A68C-B2A6EBF10169}"/>
                </a:ext>
              </a:extLst>
            </p:cNvPr>
            <p:cNvSpPr/>
            <p:nvPr/>
          </p:nvSpPr>
          <p:spPr>
            <a:xfrm>
              <a:off x="879673" y="4322593"/>
              <a:ext cx="3514142" cy="324725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25006F2-F82E-3F57-2488-4114B573A512}"/>
                </a:ext>
              </a:extLst>
            </p:cNvPr>
            <p:cNvGrpSpPr/>
            <p:nvPr/>
          </p:nvGrpSpPr>
          <p:grpSpPr>
            <a:xfrm>
              <a:off x="1858325" y="5173893"/>
              <a:ext cx="1556837" cy="1270453"/>
              <a:chOff x="1736096" y="5129737"/>
              <a:chExt cx="1556837" cy="1270453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F24E5FD-1943-5886-F595-0E0C239960A7}"/>
                  </a:ext>
                </a:extLst>
              </p:cNvPr>
              <p:cNvSpPr txBox="1"/>
              <p:nvPr/>
            </p:nvSpPr>
            <p:spPr>
              <a:xfrm>
                <a:off x="1766553" y="5129737"/>
                <a:ext cx="1495922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5400" b="1" dirty="0">
                    <a:solidFill>
                      <a:schemeClr val="bg1"/>
                    </a:solidFill>
                  </a:rPr>
                  <a:t>18%</a:t>
                </a:r>
                <a:endParaRPr lang="en-US" sz="5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25AAC1C-785E-B6EF-96C0-86A1BA3E55E1}"/>
                  </a:ext>
                </a:extLst>
              </p:cNvPr>
              <p:cNvSpPr txBox="1"/>
              <p:nvPr/>
            </p:nvSpPr>
            <p:spPr>
              <a:xfrm>
                <a:off x="1736096" y="6000080"/>
                <a:ext cx="155683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2000" dirty="0">
                    <a:solidFill>
                      <a:schemeClr val="bg1"/>
                    </a:solidFill>
                  </a:rPr>
                  <a:t>E-scooters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ECD322A-2747-7B97-CA54-79A3988279EB}"/>
              </a:ext>
            </a:extLst>
          </p:cNvPr>
          <p:cNvGrpSpPr/>
          <p:nvPr/>
        </p:nvGrpSpPr>
        <p:grpSpPr>
          <a:xfrm>
            <a:off x="5121225" y="4322593"/>
            <a:ext cx="3066550" cy="1699836"/>
            <a:chOff x="4562725" y="4322593"/>
            <a:chExt cx="3066550" cy="1699836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EC01946-5421-ADA2-AC0B-D5277A2CB5AE}"/>
                </a:ext>
              </a:extLst>
            </p:cNvPr>
            <p:cNvSpPr/>
            <p:nvPr/>
          </p:nvSpPr>
          <p:spPr>
            <a:xfrm>
              <a:off x="4562725" y="4322593"/>
              <a:ext cx="3066550" cy="169983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6647EA7-CD94-AA75-6310-993FC7EC90EC}"/>
                </a:ext>
              </a:extLst>
            </p:cNvPr>
            <p:cNvGrpSpPr/>
            <p:nvPr/>
          </p:nvGrpSpPr>
          <p:grpSpPr>
            <a:xfrm>
              <a:off x="4665160" y="4537285"/>
              <a:ext cx="2861681" cy="1270453"/>
              <a:chOff x="4665160" y="4493129"/>
              <a:chExt cx="2861681" cy="1270453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806D73D-DED0-ABB5-EE57-2BF7173F74B5}"/>
                  </a:ext>
                </a:extLst>
              </p:cNvPr>
              <p:cNvSpPr txBox="1"/>
              <p:nvPr/>
            </p:nvSpPr>
            <p:spPr>
              <a:xfrm>
                <a:off x="5173312" y="4493129"/>
                <a:ext cx="184537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5400" b="1" dirty="0">
                    <a:solidFill>
                      <a:schemeClr val="bg1"/>
                    </a:solidFill>
                  </a:rPr>
                  <a:t>-12%</a:t>
                </a:r>
                <a:endParaRPr lang="en-US" sz="5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E0FCA4C-C31F-1BA6-6B26-4907240469F8}"/>
                  </a:ext>
                </a:extLst>
              </p:cNvPr>
              <p:cNvSpPr txBox="1"/>
              <p:nvPr/>
            </p:nvSpPr>
            <p:spPr>
              <a:xfrm>
                <a:off x="4665160" y="5363472"/>
                <a:ext cx="286168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2000" dirty="0">
                    <a:solidFill>
                      <a:schemeClr val="bg1"/>
                    </a:solidFill>
                  </a:rPr>
                  <a:t>Public transportation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D8BAC3A-231C-2FAD-BBEA-91E12DD829E5}"/>
              </a:ext>
            </a:extLst>
          </p:cNvPr>
          <p:cNvGrpSpPr/>
          <p:nvPr/>
        </p:nvGrpSpPr>
        <p:grpSpPr>
          <a:xfrm>
            <a:off x="8245777" y="4322593"/>
            <a:ext cx="3066550" cy="1699836"/>
            <a:chOff x="8245777" y="4322593"/>
            <a:chExt cx="3066550" cy="1699836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5E15776-0F2E-9295-6E02-CF26FC912AF4}"/>
                </a:ext>
              </a:extLst>
            </p:cNvPr>
            <p:cNvSpPr/>
            <p:nvPr/>
          </p:nvSpPr>
          <p:spPr>
            <a:xfrm>
              <a:off x="8245777" y="4322593"/>
              <a:ext cx="3066550" cy="1699836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124F922-7750-59D0-0390-465A75951433}"/>
                </a:ext>
              </a:extLst>
            </p:cNvPr>
            <p:cNvGrpSpPr/>
            <p:nvPr/>
          </p:nvGrpSpPr>
          <p:grpSpPr>
            <a:xfrm>
              <a:off x="8720910" y="4537285"/>
              <a:ext cx="2116285" cy="1270453"/>
              <a:chOff x="8610303" y="4493129"/>
              <a:chExt cx="2116285" cy="1270453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A1D7315-7A6E-053B-33F7-518893C6DD6E}"/>
                  </a:ext>
                </a:extLst>
              </p:cNvPr>
              <p:cNvSpPr txBox="1"/>
              <p:nvPr/>
            </p:nvSpPr>
            <p:spPr>
              <a:xfrm>
                <a:off x="8634348" y="4493129"/>
                <a:ext cx="206819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5400" b="1" dirty="0">
                    <a:solidFill>
                      <a:schemeClr val="bg1"/>
                    </a:solidFill>
                  </a:rPr>
                  <a:t>+25%</a:t>
                </a:r>
                <a:endParaRPr lang="en-US" sz="5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775DE0A-44B3-B62C-F823-275D4C94A2A8}"/>
                  </a:ext>
                </a:extLst>
              </p:cNvPr>
              <p:cNvSpPr txBox="1"/>
              <p:nvPr/>
            </p:nvSpPr>
            <p:spPr>
              <a:xfrm>
                <a:off x="8610303" y="5363472"/>
                <a:ext cx="21162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2000" dirty="0">
                    <a:solidFill>
                      <a:schemeClr val="bg1"/>
                    </a:solidFill>
                  </a:rPr>
                  <a:t>Bicycle sharing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6331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8AB62-3D1C-A41C-B07A-D9386652D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E2DB4B0-AB73-DAF1-59DB-856570DD8ECF}"/>
              </a:ext>
            </a:extLst>
          </p:cNvPr>
          <p:cNvGrpSpPr/>
          <p:nvPr/>
        </p:nvGrpSpPr>
        <p:grpSpPr>
          <a:xfrm>
            <a:off x="1242099" y="4021651"/>
            <a:ext cx="3066550" cy="1699836"/>
            <a:chOff x="879673" y="4322593"/>
            <a:chExt cx="3066550" cy="169983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D726C0F3-E503-4AC3-D6AB-8DC469BCF0E9}"/>
                </a:ext>
              </a:extLst>
            </p:cNvPr>
            <p:cNvSpPr/>
            <p:nvPr/>
          </p:nvSpPr>
          <p:spPr>
            <a:xfrm>
              <a:off x="879673" y="4322593"/>
              <a:ext cx="3066550" cy="169983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95F37F1-3E4B-6075-06D3-A5FACDCF9CF4}"/>
                </a:ext>
              </a:extLst>
            </p:cNvPr>
            <p:cNvGrpSpPr/>
            <p:nvPr/>
          </p:nvGrpSpPr>
          <p:grpSpPr>
            <a:xfrm>
              <a:off x="1634530" y="4537285"/>
              <a:ext cx="1556837" cy="1270453"/>
              <a:chOff x="1512301" y="4493129"/>
              <a:chExt cx="1556837" cy="1270453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D234F66-8648-46CE-156E-C2845068B98B}"/>
                  </a:ext>
                </a:extLst>
              </p:cNvPr>
              <p:cNvSpPr txBox="1"/>
              <p:nvPr/>
            </p:nvSpPr>
            <p:spPr>
              <a:xfrm>
                <a:off x="1542758" y="4493129"/>
                <a:ext cx="1495922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5400" b="1" dirty="0">
                    <a:solidFill>
                      <a:schemeClr val="bg1"/>
                    </a:solidFill>
                  </a:rPr>
                  <a:t>18%</a:t>
                </a:r>
                <a:endParaRPr lang="en-US" sz="5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7D88D0F-1F46-6855-35F7-F63795A51255}"/>
                  </a:ext>
                </a:extLst>
              </p:cNvPr>
              <p:cNvSpPr txBox="1"/>
              <p:nvPr/>
            </p:nvSpPr>
            <p:spPr>
              <a:xfrm>
                <a:off x="1512301" y="5363472"/>
                <a:ext cx="155683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2000" dirty="0">
                    <a:solidFill>
                      <a:schemeClr val="bg1"/>
                    </a:solidFill>
                  </a:rPr>
                  <a:t>E-scooters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CB6B5C0-FE67-5B50-9CDC-852AAEEC71DD}"/>
              </a:ext>
            </a:extLst>
          </p:cNvPr>
          <p:cNvGrpSpPr/>
          <p:nvPr/>
        </p:nvGrpSpPr>
        <p:grpSpPr>
          <a:xfrm>
            <a:off x="4562725" y="4021651"/>
            <a:ext cx="3066550" cy="1699836"/>
            <a:chOff x="4562725" y="4322593"/>
            <a:chExt cx="3066550" cy="1699836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7B055806-335A-DE14-950F-92659D9363CE}"/>
                </a:ext>
              </a:extLst>
            </p:cNvPr>
            <p:cNvSpPr/>
            <p:nvPr/>
          </p:nvSpPr>
          <p:spPr>
            <a:xfrm>
              <a:off x="4562725" y="4322593"/>
              <a:ext cx="3066550" cy="169983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4CD6FF8-BEE2-8B63-9B9E-5DCFBA346F4E}"/>
                </a:ext>
              </a:extLst>
            </p:cNvPr>
            <p:cNvGrpSpPr/>
            <p:nvPr/>
          </p:nvGrpSpPr>
          <p:grpSpPr>
            <a:xfrm>
              <a:off x="4665160" y="4537285"/>
              <a:ext cx="2861681" cy="1270453"/>
              <a:chOff x="4665160" y="4493129"/>
              <a:chExt cx="2861681" cy="1270453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9E444D6-BEE9-1813-D7B4-06E23073C77F}"/>
                  </a:ext>
                </a:extLst>
              </p:cNvPr>
              <p:cNvSpPr txBox="1"/>
              <p:nvPr/>
            </p:nvSpPr>
            <p:spPr>
              <a:xfrm>
                <a:off x="5173312" y="4493129"/>
                <a:ext cx="184537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5400" b="1" dirty="0">
                    <a:solidFill>
                      <a:schemeClr val="bg1"/>
                    </a:solidFill>
                  </a:rPr>
                  <a:t>-12%</a:t>
                </a:r>
                <a:endParaRPr lang="en-US" sz="5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64F0120-18FA-83B0-9936-E72B389F3A9A}"/>
                  </a:ext>
                </a:extLst>
              </p:cNvPr>
              <p:cNvSpPr txBox="1"/>
              <p:nvPr/>
            </p:nvSpPr>
            <p:spPr>
              <a:xfrm>
                <a:off x="4665160" y="5363472"/>
                <a:ext cx="286168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2000" dirty="0">
                    <a:solidFill>
                      <a:schemeClr val="bg1"/>
                    </a:solidFill>
                  </a:rPr>
                  <a:t>Public transportation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C0B90A2-6600-1648-54A0-F179D5DAA989}"/>
              </a:ext>
            </a:extLst>
          </p:cNvPr>
          <p:cNvGrpSpPr/>
          <p:nvPr/>
        </p:nvGrpSpPr>
        <p:grpSpPr>
          <a:xfrm>
            <a:off x="7883351" y="4021651"/>
            <a:ext cx="3066550" cy="1699836"/>
            <a:chOff x="8245777" y="4322593"/>
            <a:chExt cx="3066550" cy="1699836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238EBC9-E0B4-2CF1-1681-C9B43516B622}"/>
                </a:ext>
              </a:extLst>
            </p:cNvPr>
            <p:cNvSpPr/>
            <p:nvPr/>
          </p:nvSpPr>
          <p:spPr>
            <a:xfrm>
              <a:off x="8245777" y="4322593"/>
              <a:ext cx="3066550" cy="1699836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2ABEA50-F208-2236-175F-6263CD477D3C}"/>
                </a:ext>
              </a:extLst>
            </p:cNvPr>
            <p:cNvGrpSpPr/>
            <p:nvPr/>
          </p:nvGrpSpPr>
          <p:grpSpPr>
            <a:xfrm>
              <a:off x="8720910" y="4537285"/>
              <a:ext cx="2116285" cy="1270453"/>
              <a:chOff x="8610303" y="4493129"/>
              <a:chExt cx="2116285" cy="127045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E0ED8F7-AEA5-DD47-E212-CAE4FA9A536B}"/>
                  </a:ext>
                </a:extLst>
              </p:cNvPr>
              <p:cNvSpPr txBox="1"/>
              <p:nvPr/>
            </p:nvSpPr>
            <p:spPr>
              <a:xfrm>
                <a:off x="8634348" y="4493129"/>
                <a:ext cx="206819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5400" b="1" dirty="0">
                    <a:solidFill>
                      <a:schemeClr val="bg1"/>
                    </a:solidFill>
                  </a:rPr>
                  <a:t>+25%</a:t>
                </a:r>
                <a:endParaRPr lang="en-US" sz="5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B3F8802-B62C-74EE-B27F-8E160A22B95C}"/>
                  </a:ext>
                </a:extLst>
              </p:cNvPr>
              <p:cNvSpPr txBox="1"/>
              <p:nvPr/>
            </p:nvSpPr>
            <p:spPr>
              <a:xfrm>
                <a:off x="8610303" y="5363472"/>
                <a:ext cx="21162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2000" dirty="0">
                    <a:solidFill>
                      <a:schemeClr val="bg1"/>
                    </a:solidFill>
                  </a:rPr>
                  <a:t>Bicycle sharing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2597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B6EF4-40B8-7654-0A87-BCEA28E50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F3D9259-0A95-1350-3A6F-40DCA5CDD5AE}"/>
              </a:ext>
            </a:extLst>
          </p:cNvPr>
          <p:cNvSpPr/>
          <p:nvPr/>
        </p:nvSpPr>
        <p:spPr>
          <a:xfrm>
            <a:off x="3045920" y="0"/>
            <a:ext cx="3060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6B813-F2AE-7CEF-8E5F-87A9EE78F9E0}"/>
              </a:ext>
            </a:extLst>
          </p:cNvPr>
          <p:cNvSpPr/>
          <p:nvPr/>
        </p:nvSpPr>
        <p:spPr>
          <a:xfrm>
            <a:off x="-8225" y="0"/>
            <a:ext cx="306060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F66AFC-3FA0-E3BB-03B0-59C9C8DF54A8}"/>
              </a:ext>
            </a:extLst>
          </p:cNvPr>
          <p:cNvSpPr/>
          <p:nvPr/>
        </p:nvSpPr>
        <p:spPr>
          <a:xfrm>
            <a:off x="6100122" y="0"/>
            <a:ext cx="3046072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9C6964A-FBCD-E3C5-78E8-3C579AA13B1A}"/>
              </a:ext>
            </a:extLst>
          </p:cNvPr>
          <p:cNvSpPr/>
          <p:nvPr/>
        </p:nvSpPr>
        <p:spPr>
          <a:xfrm>
            <a:off x="9144924" y="0"/>
            <a:ext cx="3046072" cy="68580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429A08-134C-2FB6-C6DD-23867E59CA0C}"/>
              </a:ext>
            </a:extLst>
          </p:cNvPr>
          <p:cNvSpPr txBox="1"/>
          <p:nvPr/>
        </p:nvSpPr>
        <p:spPr>
          <a:xfrm>
            <a:off x="1034493" y="535214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SCALE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DA62CC-CAAB-C9C9-3CDF-543E10C20F72}"/>
              </a:ext>
            </a:extLst>
          </p:cNvPr>
          <p:cNvSpPr txBox="1"/>
          <p:nvPr/>
        </p:nvSpPr>
        <p:spPr>
          <a:xfrm>
            <a:off x="6815241" y="535214"/>
            <a:ext cx="1527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ALIGNMENT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64BAC3-CABA-8DA2-87F1-70290088AA76}"/>
              </a:ext>
            </a:extLst>
          </p:cNvPr>
          <p:cNvSpPr txBox="1"/>
          <p:nvPr/>
        </p:nvSpPr>
        <p:spPr>
          <a:xfrm>
            <a:off x="4107814" y="535214"/>
            <a:ext cx="8547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FORM</a:t>
            </a:r>
          </a:p>
          <a:p>
            <a:pPr algn="ctr"/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D52117-8E09-8E47-3DEB-7D54218D5F79}"/>
              </a:ext>
            </a:extLst>
          </p:cNvPr>
          <p:cNvSpPr txBox="1"/>
          <p:nvPr/>
        </p:nvSpPr>
        <p:spPr>
          <a:xfrm>
            <a:off x="10233338" y="535214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DESIGN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A536EB15-82BC-5722-22BA-AF0199B74ABB}"/>
              </a:ext>
            </a:extLst>
          </p:cNvPr>
          <p:cNvGrpSpPr/>
          <p:nvPr/>
        </p:nvGrpSpPr>
        <p:grpSpPr>
          <a:xfrm>
            <a:off x="418992" y="2311543"/>
            <a:ext cx="2151911" cy="1621208"/>
            <a:chOff x="481823" y="2218944"/>
            <a:chExt cx="2151911" cy="162120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5BE86CF-4FCE-D1DE-2957-4F0960B0A05E}"/>
                </a:ext>
              </a:extLst>
            </p:cNvPr>
            <p:cNvSpPr/>
            <p:nvPr/>
          </p:nvSpPr>
          <p:spPr>
            <a:xfrm>
              <a:off x="481823" y="2218944"/>
              <a:ext cx="2151911" cy="768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4167A99-3DCB-78DE-57D0-F586EA469E79}"/>
                </a:ext>
              </a:extLst>
            </p:cNvPr>
            <p:cNvSpPr/>
            <p:nvPr/>
          </p:nvSpPr>
          <p:spPr>
            <a:xfrm>
              <a:off x="481823" y="3059400"/>
              <a:ext cx="2151911" cy="384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8BA8B21-170D-E54E-7701-AEE0C4D0EF65}"/>
                </a:ext>
              </a:extLst>
            </p:cNvPr>
            <p:cNvSpPr/>
            <p:nvPr/>
          </p:nvSpPr>
          <p:spPr>
            <a:xfrm>
              <a:off x="481823" y="3515808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CAB7338-8FFC-4833-99E7-26BE0A1DECB7}"/>
                </a:ext>
              </a:extLst>
            </p:cNvPr>
            <p:cNvSpPr/>
            <p:nvPr/>
          </p:nvSpPr>
          <p:spPr>
            <a:xfrm>
              <a:off x="481823" y="3714160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AF788C5B-2BDE-6FE7-801F-A60E7F9410D8}"/>
              </a:ext>
            </a:extLst>
          </p:cNvPr>
          <p:cNvSpPr/>
          <p:nvPr/>
        </p:nvSpPr>
        <p:spPr>
          <a:xfrm>
            <a:off x="418993" y="5064612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BB30A7-FB23-3E52-7A18-0679229E382D}"/>
              </a:ext>
            </a:extLst>
          </p:cNvPr>
          <p:cNvSpPr/>
          <p:nvPr/>
        </p:nvSpPr>
        <p:spPr>
          <a:xfrm>
            <a:off x="418993" y="5546220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E062A09-AE84-756A-8B78-75AC5DDD9F4E}"/>
              </a:ext>
            </a:extLst>
          </p:cNvPr>
          <p:cNvSpPr/>
          <p:nvPr/>
        </p:nvSpPr>
        <p:spPr>
          <a:xfrm>
            <a:off x="418993" y="6027828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85AFCFA-2D50-CF83-E8F7-CB650EBDC00C}"/>
              </a:ext>
            </a:extLst>
          </p:cNvPr>
          <p:cNvGrpSpPr/>
          <p:nvPr/>
        </p:nvGrpSpPr>
        <p:grpSpPr>
          <a:xfrm>
            <a:off x="6878145" y="3298240"/>
            <a:ext cx="1576227" cy="441463"/>
            <a:chOff x="3910176" y="3199220"/>
            <a:chExt cx="1915367" cy="536448"/>
          </a:xfrm>
          <a:solidFill>
            <a:schemeClr val="bg1">
              <a:lumMod val="75000"/>
            </a:schemeClr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C8A479C-14D6-789C-50D2-78D5EF56C578}"/>
                </a:ext>
              </a:extLst>
            </p:cNvPr>
            <p:cNvSpPr/>
            <p:nvPr/>
          </p:nvSpPr>
          <p:spPr>
            <a:xfrm>
              <a:off x="3910176" y="3199220"/>
              <a:ext cx="536448" cy="5364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821C3BB-4938-FC27-C090-3A9DE1B02534}"/>
                </a:ext>
              </a:extLst>
            </p:cNvPr>
            <p:cNvSpPr/>
            <p:nvPr/>
          </p:nvSpPr>
          <p:spPr>
            <a:xfrm>
              <a:off x="4599633" y="3199220"/>
              <a:ext cx="536448" cy="5364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95CD205-0ECC-1096-53AE-7C651739E240}"/>
                </a:ext>
              </a:extLst>
            </p:cNvPr>
            <p:cNvSpPr/>
            <p:nvPr/>
          </p:nvSpPr>
          <p:spPr>
            <a:xfrm>
              <a:off x="5289090" y="3199220"/>
              <a:ext cx="536448" cy="5364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94F2F8D-14F2-5068-BEDE-9321CE5D1248}"/>
              </a:ext>
            </a:extLst>
          </p:cNvPr>
          <p:cNvGrpSpPr/>
          <p:nvPr/>
        </p:nvGrpSpPr>
        <p:grpSpPr>
          <a:xfrm>
            <a:off x="6893401" y="2470570"/>
            <a:ext cx="1536586" cy="430362"/>
            <a:chOff x="3316011" y="2093382"/>
            <a:chExt cx="1915360" cy="53644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BB81974-1FC7-A3BD-218D-E9743315808D}"/>
                </a:ext>
              </a:extLst>
            </p:cNvPr>
            <p:cNvSpPr/>
            <p:nvPr/>
          </p:nvSpPr>
          <p:spPr>
            <a:xfrm>
              <a:off x="3316011" y="2093382"/>
              <a:ext cx="536448" cy="536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AA2EAE5-CA4B-627B-E48F-E3FEA3A977A8}"/>
                </a:ext>
              </a:extLst>
            </p:cNvPr>
            <p:cNvSpPr/>
            <p:nvPr/>
          </p:nvSpPr>
          <p:spPr>
            <a:xfrm>
              <a:off x="4005468" y="2093382"/>
              <a:ext cx="536448" cy="536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4415A01-502C-A62F-FA68-4AFA93967C39}"/>
                </a:ext>
              </a:extLst>
            </p:cNvPr>
            <p:cNvSpPr/>
            <p:nvPr/>
          </p:nvSpPr>
          <p:spPr>
            <a:xfrm>
              <a:off x="4694925" y="2093382"/>
              <a:ext cx="536448" cy="536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1D58023-BD57-C5D5-AF35-98F25905961A}"/>
              </a:ext>
            </a:extLst>
          </p:cNvPr>
          <p:cNvGrpSpPr/>
          <p:nvPr/>
        </p:nvGrpSpPr>
        <p:grpSpPr>
          <a:xfrm>
            <a:off x="9983777" y="2311543"/>
            <a:ext cx="1536587" cy="1647310"/>
            <a:chOff x="9983777" y="2311543"/>
            <a:chExt cx="1536587" cy="1647310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6725A3E-4E3C-47B3-EE31-E4E3AF6AD8EE}"/>
                </a:ext>
              </a:extLst>
            </p:cNvPr>
            <p:cNvSpPr/>
            <p:nvPr/>
          </p:nvSpPr>
          <p:spPr>
            <a:xfrm>
              <a:off x="9983777" y="2311543"/>
              <a:ext cx="430362" cy="43036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403601F-2654-A0D4-2E87-14910A7FA0C7}"/>
                </a:ext>
              </a:extLst>
            </p:cNvPr>
            <p:cNvSpPr/>
            <p:nvPr/>
          </p:nvSpPr>
          <p:spPr>
            <a:xfrm>
              <a:off x="10536889" y="2311543"/>
              <a:ext cx="430362" cy="4303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45BF9B9-3A75-B4C7-1882-F2E200886086}"/>
                </a:ext>
              </a:extLst>
            </p:cNvPr>
            <p:cNvSpPr/>
            <p:nvPr/>
          </p:nvSpPr>
          <p:spPr>
            <a:xfrm>
              <a:off x="11090002" y="2311543"/>
              <a:ext cx="430362" cy="4303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9A55CEF-AE5E-1FCA-906A-9EA2A6765935}"/>
                </a:ext>
              </a:extLst>
            </p:cNvPr>
            <p:cNvSpPr/>
            <p:nvPr/>
          </p:nvSpPr>
          <p:spPr>
            <a:xfrm>
              <a:off x="9983777" y="2920017"/>
              <a:ext cx="430362" cy="4303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10BDC1A-56D3-CAA9-0EC2-1AC3DA9680C1}"/>
                </a:ext>
              </a:extLst>
            </p:cNvPr>
            <p:cNvSpPr/>
            <p:nvPr/>
          </p:nvSpPr>
          <p:spPr>
            <a:xfrm>
              <a:off x="10536889" y="2920017"/>
              <a:ext cx="430362" cy="4303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66B41E56-F382-AFD3-0B29-BBC2F5E1FAEA}"/>
                </a:ext>
              </a:extLst>
            </p:cNvPr>
            <p:cNvSpPr/>
            <p:nvPr/>
          </p:nvSpPr>
          <p:spPr>
            <a:xfrm>
              <a:off x="11090002" y="2920017"/>
              <a:ext cx="430362" cy="4303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C607270-386D-2BD6-56CB-55C8A975DC6D}"/>
                </a:ext>
              </a:extLst>
            </p:cNvPr>
            <p:cNvSpPr/>
            <p:nvPr/>
          </p:nvSpPr>
          <p:spPr>
            <a:xfrm>
              <a:off x="9983777" y="3528491"/>
              <a:ext cx="430362" cy="4303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6971237D-4778-C68D-0C9C-A4495ED63245}"/>
                </a:ext>
              </a:extLst>
            </p:cNvPr>
            <p:cNvSpPr/>
            <p:nvPr/>
          </p:nvSpPr>
          <p:spPr>
            <a:xfrm>
              <a:off x="10536889" y="3528491"/>
              <a:ext cx="430362" cy="43036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E628BBF-017F-501B-D719-8593F825A32C}"/>
                </a:ext>
              </a:extLst>
            </p:cNvPr>
            <p:cNvSpPr/>
            <p:nvPr/>
          </p:nvSpPr>
          <p:spPr>
            <a:xfrm>
              <a:off x="11090002" y="3528491"/>
              <a:ext cx="430362" cy="4303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5285D22-7D90-F82E-E971-2F13878C944D}"/>
              </a:ext>
            </a:extLst>
          </p:cNvPr>
          <p:cNvGrpSpPr/>
          <p:nvPr/>
        </p:nvGrpSpPr>
        <p:grpSpPr>
          <a:xfrm>
            <a:off x="9983777" y="4866345"/>
            <a:ext cx="1536587" cy="1647310"/>
            <a:chOff x="9983777" y="4866345"/>
            <a:chExt cx="1536587" cy="1647310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255F060-E49C-04A9-1008-781D7D06E783}"/>
                </a:ext>
              </a:extLst>
            </p:cNvPr>
            <p:cNvSpPr/>
            <p:nvPr/>
          </p:nvSpPr>
          <p:spPr>
            <a:xfrm>
              <a:off x="9983777" y="4866345"/>
              <a:ext cx="430362" cy="430362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D3DE356-7CE1-190D-DAE2-7EC66499F0E4}"/>
                </a:ext>
              </a:extLst>
            </p:cNvPr>
            <p:cNvSpPr/>
            <p:nvPr/>
          </p:nvSpPr>
          <p:spPr>
            <a:xfrm>
              <a:off x="10536889" y="4866345"/>
              <a:ext cx="430362" cy="430362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2C60957-E006-4EAC-4C26-12F8E4755717}"/>
                </a:ext>
              </a:extLst>
            </p:cNvPr>
            <p:cNvSpPr/>
            <p:nvPr/>
          </p:nvSpPr>
          <p:spPr>
            <a:xfrm>
              <a:off x="11090002" y="4866345"/>
              <a:ext cx="430362" cy="430362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3C98C52-916D-4A10-FCB0-9746FCC2C486}"/>
                </a:ext>
              </a:extLst>
            </p:cNvPr>
            <p:cNvSpPr/>
            <p:nvPr/>
          </p:nvSpPr>
          <p:spPr>
            <a:xfrm>
              <a:off x="9983777" y="5474819"/>
              <a:ext cx="430362" cy="430362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8B30E3CF-282A-7464-804B-E5A387A5D4CD}"/>
                </a:ext>
              </a:extLst>
            </p:cNvPr>
            <p:cNvSpPr/>
            <p:nvPr/>
          </p:nvSpPr>
          <p:spPr>
            <a:xfrm>
              <a:off x="10536889" y="5474819"/>
              <a:ext cx="430362" cy="430362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08BF356-B328-365E-1F3D-92410CCDD497}"/>
                </a:ext>
              </a:extLst>
            </p:cNvPr>
            <p:cNvSpPr/>
            <p:nvPr/>
          </p:nvSpPr>
          <p:spPr>
            <a:xfrm>
              <a:off x="11090002" y="5474819"/>
              <a:ext cx="430362" cy="430362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206D61A4-D6E2-2F5A-A133-A83255C535E2}"/>
                </a:ext>
              </a:extLst>
            </p:cNvPr>
            <p:cNvSpPr/>
            <p:nvPr/>
          </p:nvSpPr>
          <p:spPr>
            <a:xfrm>
              <a:off x="9983777" y="6083293"/>
              <a:ext cx="430362" cy="430362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35097BD7-AF03-187A-11B0-69870B57308C}"/>
                </a:ext>
              </a:extLst>
            </p:cNvPr>
            <p:cNvSpPr/>
            <p:nvPr/>
          </p:nvSpPr>
          <p:spPr>
            <a:xfrm>
              <a:off x="10536889" y="6083293"/>
              <a:ext cx="430362" cy="430362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A11AC893-5F91-771B-B4CD-AD52F7ED4BB7}"/>
                </a:ext>
              </a:extLst>
            </p:cNvPr>
            <p:cNvSpPr/>
            <p:nvPr/>
          </p:nvSpPr>
          <p:spPr>
            <a:xfrm>
              <a:off x="11090002" y="6083293"/>
              <a:ext cx="430362" cy="430362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D671D13-B62C-EE79-E665-6C78C846B1FC}"/>
              </a:ext>
            </a:extLst>
          </p:cNvPr>
          <p:cNvGrpSpPr/>
          <p:nvPr/>
        </p:nvGrpSpPr>
        <p:grpSpPr>
          <a:xfrm>
            <a:off x="3622180" y="2511228"/>
            <a:ext cx="1825989" cy="1213291"/>
            <a:chOff x="3424208" y="2432734"/>
            <a:chExt cx="2087434" cy="1387010"/>
          </a:xfrm>
        </p:grpSpPr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296AFD9E-FA34-E746-F631-13A0EDABC7B1}"/>
                </a:ext>
              </a:extLst>
            </p:cNvPr>
            <p:cNvSpPr/>
            <p:nvPr/>
          </p:nvSpPr>
          <p:spPr>
            <a:xfrm>
              <a:off x="3438756" y="2443536"/>
              <a:ext cx="523406" cy="9529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B62315CE-DACC-FFE0-08AA-01F324B2087D}"/>
                </a:ext>
              </a:extLst>
            </p:cNvPr>
            <p:cNvSpPr/>
            <p:nvPr/>
          </p:nvSpPr>
          <p:spPr>
            <a:xfrm>
              <a:off x="4213496" y="2438135"/>
              <a:ext cx="523406" cy="9529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D3B2E701-E9C4-0403-6E13-E5520C094D5B}"/>
                </a:ext>
              </a:extLst>
            </p:cNvPr>
            <p:cNvSpPr/>
            <p:nvPr/>
          </p:nvSpPr>
          <p:spPr>
            <a:xfrm>
              <a:off x="4988236" y="2432734"/>
              <a:ext cx="523406" cy="9529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E7A7D45B-EAAB-65CB-C47A-252BEEB00418}"/>
                </a:ext>
              </a:extLst>
            </p:cNvPr>
            <p:cNvSpPr/>
            <p:nvPr/>
          </p:nvSpPr>
          <p:spPr>
            <a:xfrm>
              <a:off x="3424208" y="3621392"/>
              <a:ext cx="2087434" cy="19835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71F5E6F-8217-2F42-58A7-E0001DFC4DB2}"/>
              </a:ext>
            </a:extLst>
          </p:cNvPr>
          <p:cNvGrpSpPr/>
          <p:nvPr/>
        </p:nvGrpSpPr>
        <p:grpSpPr>
          <a:xfrm>
            <a:off x="3696541" y="5064612"/>
            <a:ext cx="1820653" cy="1537103"/>
            <a:chOff x="3478010" y="4875272"/>
            <a:chExt cx="2229672" cy="1882421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57E15F59-B395-5B74-2929-EDFF68D02644}"/>
                </a:ext>
              </a:extLst>
            </p:cNvPr>
            <p:cNvSpPr/>
            <p:nvPr/>
          </p:nvSpPr>
          <p:spPr>
            <a:xfrm>
              <a:off x="3478010" y="5150615"/>
              <a:ext cx="537954" cy="537954"/>
            </a:xfrm>
            <a:prstGeom prst="rect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Parallelogram 84">
              <a:extLst>
                <a:ext uri="{FF2B5EF4-FFF2-40B4-BE49-F238E27FC236}">
                  <a16:creationId xmlns:a16="http://schemas.microsoft.com/office/drawing/2014/main" id="{D8539663-0F5E-2871-07D8-1FC35BF5F94B}"/>
                </a:ext>
              </a:extLst>
            </p:cNvPr>
            <p:cNvSpPr/>
            <p:nvPr/>
          </p:nvSpPr>
          <p:spPr>
            <a:xfrm>
              <a:off x="4154147" y="4875272"/>
              <a:ext cx="748583" cy="841249"/>
            </a:xfrm>
            <a:prstGeom prst="parallelogram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054998CE-A2C0-36E0-B5C5-DB8715235CF0}"/>
                </a:ext>
              </a:extLst>
            </p:cNvPr>
            <p:cNvSpPr/>
            <p:nvPr/>
          </p:nvSpPr>
          <p:spPr>
            <a:xfrm>
              <a:off x="5031529" y="5041911"/>
              <a:ext cx="622351" cy="622351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Block Arc 86">
              <a:extLst>
                <a:ext uri="{FF2B5EF4-FFF2-40B4-BE49-F238E27FC236}">
                  <a16:creationId xmlns:a16="http://schemas.microsoft.com/office/drawing/2014/main" id="{803F6AEC-50AB-CF77-F5BF-C097710E971C}"/>
                </a:ext>
              </a:extLst>
            </p:cNvPr>
            <p:cNvSpPr/>
            <p:nvPr/>
          </p:nvSpPr>
          <p:spPr>
            <a:xfrm>
              <a:off x="3478010" y="5916444"/>
              <a:ext cx="2229672" cy="841249"/>
            </a:xfrm>
            <a:prstGeom prst="blockArc">
              <a:avLst>
                <a:gd name="adj1" fmla="val 10800000"/>
                <a:gd name="adj2" fmla="val 21263987"/>
                <a:gd name="adj3" fmla="val 43415"/>
              </a:avLst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F652C25-27EC-CFA5-A568-F23D2E9C9DC0}"/>
              </a:ext>
            </a:extLst>
          </p:cNvPr>
          <p:cNvGrpSpPr/>
          <p:nvPr/>
        </p:nvGrpSpPr>
        <p:grpSpPr>
          <a:xfrm>
            <a:off x="6516170" y="5187289"/>
            <a:ext cx="2422592" cy="1444706"/>
            <a:chOff x="6516170" y="5187289"/>
            <a:chExt cx="2422592" cy="144470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98CCE79-C0CD-0C50-83BD-67E33C35ECB2}"/>
                </a:ext>
              </a:extLst>
            </p:cNvPr>
            <p:cNvSpPr/>
            <p:nvPr/>
          </p:nvSpPr>
          <p:spPr>
            <a:xfrm>
              <a:off x="6516170" y="5618303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4E83B26-F37E-4B48-328F-03F481E8B041}"/>
                </a:ext>
              </a:extLst>
            </p:cNvPr>
            <p:cNvSpPr/>
            <p:nvPr/>
          </p:nvSpPr>
          <p:spPr>
            <a:xfrm>
              <a:off x="7722663" y="6095547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06D9409-E68C-8CF6-E40F-BD4668281264}"/>
                </a:ext>
              </a:extLst>
            </p:cNvPr>
            <p:cNvSpPr/>
            <p:nvPr/>
          </p:nvSpPr>
          <p:spPr>
            <a:xfrm>
              <a:off x="8402314" y="5190052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7DC0FD19-F088-0F04-A012-1C96FF202AE6}"/>
                </a:ext>
              </a:extLst>
            </p:cNvPr>
            <p:cNvSpPr/>
            <p:nvPr/>
          </p:nvSpPr>
          <p:spPr>
            <a:xfrm>
              <a:off x="7846067" y="5187289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58BC7EA0-6047-CED2-0820-445DC5829881}"/>
                </a:ext>
              </a:extLst>
            </p:cNvPr>
            <p:cNvSpPr/>
            <p:nvPr/>
          </p:nvSpPr>
          <p:spPr>
            <a:xfrm>
              <a:off x="7315045" y="5197273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336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31" grpId="0" animBg="1"/>
      <p:bldP spid="5" grpId="0"/>
      <p:bldP spid="6" grpId="0"/>
      <p:bldP spid="7" grpId="0"/>
      <p:bldP spid="14" grpId="0"/>
      <p:bldP spid="41" grpId="0" animBg="1"/>
      <p:bldP spid="42" grpId="0" animBg="1"/>
      <p:bldP spid="4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70FBC-E3B1-577B-0321-8A6A31250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D2CA438-65B3-C45A-B2F1-AAC5A7943B81}"/>
              </a:ext>
            </a:extLst>
          </p:cNvPr>
          <p:cNvGrpSpPr/>
          <p:nvPr/>
        </p:nvGrpSpPr>
        <p:grpSpPr>
          <a:xfrm>
            <a:off x="832584" y="1426920"/>
            <a:ext cx="10323096" cy="1362000"/>
            <a:chOff x="832584" y="1426920"/>
            <a:chExt cx="10323096" cy="13620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92D376F-34D7-28DE-9100-4CC6A1A91417}"/>
                </a:ext>
              </a:extLst>
            </p:cNvPr>
            <p:cNvSpPr/>
            <p:nvPr/>
          </p:nvSpPr>
          <p:spPr>
            <a:xfrm>
              <a:off x="832584" y="1426920"/>
              <a:ext cx="10323096" cy="13620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A57D62-6E8B-5F88-6114-E93C56B8D1B0}"/>
                </a:ext>
              </a:extLst>
            </p:cNvPr>
            <p:cNvSpPr txBox="1"/>
            <p:nvPr/>
          </p:nvSpPr>
          <p:spPr>
            <a:xfrm>
              <a:off x="3040461" y="1748292"/>
              <a:ext cx="61187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bg1"/>
                  </a:solidFill>
                </a:rPr>
                <a:t>Reduce the text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82D8B75-FE50-CB62-645A-CEC8B9BB8EA8}"/>
              </a:ext>
            </a:extLst>
          </p:cNvPr>
          <p:cNvGrpSpPr/>
          <p:nvPr/>
        </p:nvGrpSpPr>
        <p:grpSpPr>
          <a:xfrm>
            <a:off x="832584" y="3927016"/>
            <a:ext cx="10323096" cy="1348971"/>
            <a:chOff x="832584" y="4353736"/>
            <a:chExt cx="10323096" cy="1348971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80519C4B-F37F-3180-B35C-D80DE77D154E}"/>
                </a:ext>
              </a:extLst>
            </p:cNvPr>
            <p:cNvSpPr/>
            <p:nvPr/>
          </p:nvSpPr>
          <p:spPr>
            <a:xfrm>
              <a:off x="832584" y="4353736"/>
              <a:ext cx="10323096" cy="134897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6DD126B-4A57-5383-5CFC-3FD91C78EFE5}"/>
                </a:ext>
              </a:extLst>
            </p:cNvPr>
            <p:cNvSpPr txBox="1"/>
            <p:nvPr/>
          </p:nvSpPr>
          <p:spPr>
            <a:xfrm>
              <a:off x="1178618" y="4660307"/>
              <a:ext cx="983990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accent2"/>
                  </a:solidFill>
                </a:rPr>
                <a:t>Work on the alignment and design</a:t>
              </a:r>
              <a:endParaRPr lang="en-US" sz="4000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2756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168DD-60F4-51D0-F370-EA7828C56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F16EFC5-6B21-DDCE-8545-166153FCD490}"/>
              </a:ext>
            </a:extLst>
          </p:cNvPr>
          <p:cNvGrpSpPr/>
          <p:nvPr/>
        </p:nvGrpSpPr>
        <p:grpSpPr>
          <a:xfrm>
            <a:off x="1238251" y="1426920"/>
            <a:ext cx="3070398" cy="1362000"/>
            <a:chOff x="1238251" y="1426920"/>
            <a:chExt cx="3070398" cy="13620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10E17428-1431-30DA-A62B-861628756DA4}"/>
                </a:ext>
              </a:extLst>
            </p:cNvPr>
            <p:cNvSpPr/>
            <p:nvPr/>
          </p:nvSpPr>
          <p:spPr>
            <a:xfrm>
              <a:off x="1242099" y="1426920"/>
              <a:ext cx="3066550" cy="13620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BB993DE-E37A-06A0-B3F4-9BBDECBDA851}"/>
                </a:ext>
              </a:extLst>
            </p:cNvPr>
            <p:cNvSpPr txBox="1"/>
            <p:nvPr/>
          </p:nvSpPr>
          <p:spPr>
            <a:xfrm>
              <a:off x="1238251" y="1748292"/>
              <a:ext cx="30665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bg1"/>
                  </a:solidFill>
                </a:rPr>
                <a:t>Divide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87287C1-4E4D-22C7-E69A-04C5498185D4}"/>
              </a:ext>
            </a:extLst>
          </p:cNvPr>
          <p:cNvGrpSpPr/>
          <p:nvPr/>
        </p:nvGrpSpPr>
        <p:grpSpPr>
          <a:xfrm>
            <a:off x="4562725" y="1426920"/>
            <a:ext cx="3070400" cy="1362000"/>
            <a:chOff x="4562725" y="1426920"/>
            <a:chExt cx="3070400" cy="1362000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957C1304-15F7-8C2B-CB8B-DF809FEDD0E4}"/>
                </a:ext>
              </a:extLst>
            </p:cNvPr>
            <p:cNvSpPr/>
            <p:nvPr/>
          </p:nvSpPr>
          <p:spPr>
            <a:xfrm>
              <a:off x="4562725" y="1426920"/>
              <a:ext cx="3066550" cy="13620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66189D-7419-EE3C-F790-9E7656E00331}"/>
                </a:ext>
              </a:extLst>
            </p:cNvPr>
            <p:cNvSpPr txBox="1"/>
            <p:nvPr/>
          </p:nvSpPr>
          <p:spPr>
            <a:xfrm>
              <a:off x="4566576" y="1748292"/>
              <a:ext cx="30665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bg1"/>
                  </a:solidFill>
                </a:rPr>
                <a:t>Rank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3264418-6939-A281-705B-E40DC58BC581}"/>
              </a:ext>
            </a:extLst>
          </p:cNvPr>
          <p:cNvGrpSpPr/>
          <p:nvPr/>
        </p:nvGrpSpPr>
        <p:grpSpPr>
          <a:xfrm>
            <a:off x="7883351" y="1426920"/>
            <a:ext cx="3066550" cy="1362000"/>
            <a:chOff x="7883351" y="1426920"/>
            <a:chExt cx="3066550" cy="1362000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F254E70A-8038-7ED9-5156-A433D4FF3791}"/>
                </a:ext>
              </a:extLst>
            </p:cNvPr>
            <p:cNvSpPr/>
            <p:nvPr/>
          </p:nvSpPr>
          <p:spPr>
            <a:xfrm>
              <a:off x="7883351" y="1426920"/>
              <a:ext cx="3066550" cy="13620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5B28EF4-67E5-53F5-84DB-5B0F1431598C}"/>
                </a:ext>
              </a:extLst>
            </p:cNvPr>
            <p:cNvSpPr txBox="1"/>
            <p:nvPr/>
          </p:nvSpPr>
          <p:spPr>
            <a:xfrm>
              <a:off x="7887201" y="1748292"/>
              <a:ext cx="30627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bg1"/>
                  </a:solidFill>
                </a:rPr>
                <a:t>Reduce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A7884AC-278C-1C28-4AC5-9A0719E40668}"/>
              </a:ext>
            </a:extLst>
          </p:cNvPr>
          <p:cNvGrpSpPr/>
          <p:nvPr/>
        </p:nvGrpSpPr>
        <p:grpSpPr>
          <a:xfrm>
            <a:off x="1237068" y="4353736"/>
            <a:ext cx="3067200" cy="1348971"/>
            <a:chOff x="1237068" y="4353736"/>
            <a:chExt cx="3067200" cy="1348971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8D61A57-1F16-E8AB-7E88-A9567E5ABF78}"/>
                </a:ext>
              </a:extLst>
            </p:cNvPr>
            <p:cNvSpPr/>
            <p:nvPr/>
          </p:nvSpPr>
          <p:spPr>
            <a:xfrm>
              <a:off x="1237068" y="4353736"/>
              <a:ext cx="3067200" cy="134897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31290F1-B730-A7B4-A379-074CFDB443B9}"/>
                </a:ext>
              </a:extLst>
            </p:cNvPr>
            <p:cNvSpPr txBox="1"/>
            <p:nvPr/>
          </p:nvSpPr>
          <p:spPr>
            <a:xfrm>
              <a:off x="1430412" y="4660307"/>
              <a:ext cx="26873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accent2"/>
                  </a:solidFill>
                </a:rPr>
                <a:t>Form</a:t>
              </a:r>
              <a:endParaRPr lang="en-US" sz="4000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BF5A8B8-6750-8807-804C-BC756908B25B}"/>
              </a:ext>
            </a:extLst>
          </p:cNvPr>
          <p:cNvGrpSpPr/>
          <p:nvPr/>
        </p:nvGrpSpPr>
        <p:grpSpPr>
          <a:xfrm>
            <a:off x="4562400" y="4353736"/>
            <a:ext cx="3067200" cy="1348971"/>
            <a:chOff x="4562400" y="4353736"/>
            <a:chExt cx="3067200" cy="1348971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8C2ADD6C-9142-0D85-4E3B-231AF7B32A89}"/>
                </a:ext>
              </a:extLst>
            </p:cNvPr>
            <p:cNvSpPr/>
            <p:nvPr/>
          </p:nvSpPr>
          <p:spPr>
            <a:xfrm>
              <a:off x="4562400" y="4353736"/>
              <a:ext cx="3067200" cy="134897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7B87556-3D1D-8868-DB6C-2D4B3CE04814}"/>
                </a:ext>
              </a:extLst>
            </p:cNvPr>
            <p:cNvSpPr txBox="1"/>
            <p:nvPr/>
          </p:nvSpPr>
          <p:spPr>
            <a:xfrm>
              <a:off x="4762597" y="4660307"/>
              <a:ext cx="267194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accent2"/>
                  </a:solidFill>
                </a:rPr>
                <a:t>Align</a:t>
              </a:r>
              <a:endParaRPr lang="en-US" sz="4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34" name="Title 1">
            <a:extLst>
              <a:ext uri="{FF2B5EF4-FFF2-40B4-BE49-F238E27FC236}">
                <a16:creationId xmlns:a16="http://schemas.microsoft.com/office/drawing/2014/main" id="{110CD509-B7C1-F0EF-26B5-93DF6AC2C670}"/>
              </a:ext>
            </a:extLst>
          </p:cNvPr>
          <p:cNvSpPr txBox="1">
            <a:spLocks/>
          </p:cNvSpPr>
          <p:nvPr/>
        </p:nvSpPr>
        <p:spPr>
          <a:xfrm>
            <a:off x="1508905" y="602901"/>
            <a:ext cx="9174190" cy="831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3600" dirty="0">
                <a:solidFill>
                  <a:schemeClr val="accent2"/>
                </a:solidFill>
              </a:rPr>
              <a:t>TEXT (CONTENT):</a:t>
            </a:r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0942E57-DB95-A690-0752-6D001D5779BF}"/>
              </a:ext>
            </a:extLst>
          </p:cNvPr>
          <p:cNvSpPr txBox="1">
            <a:spLocks/>
          </p:cNvSpPr>
          <p:nvPr/>
        </p:nvSpPr>
        <p:spPr>
          <a:xfrm>
            <a:off x="1508905" y="3556133"/>
            <a:ext cx="9174190" cy="831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3600" dirty="0">
                <a:solidFill>
                  <a:schemeClr val="accent2"/>
                </a:solidFill>
              </a:rPr>
              <a:t>DESIGN:</a:t>
            </a:r>
            <a:endParaRPr lang="en-US" sz="3600" dirty="0">
              <a:solidFill>
                <a:schemeClr val="accent2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C818E44-D71D-26FE-4CDA-BF0056EF607A}"/>
              </a:ext>
            </a:extLst>
          </p:cNvPr>
          <p:cNvGrpSpPr/>
          <p:nvPr/>
        </p:nvGrpSpPr>
        <p:grpSpPr>
          <a:xfrm>
            <a:off x="7883351" y="4353736"/>
            <a:ext cx="3067200" cy="1348971"/>
            <a:chOff x="7883351" y="4353736"/>
            <a:chExt cx="3067200" cy="1348971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99930BB-F8B5-936E-ABB8-989A361D679D}"/>
                </a:ext>
              </a:extLst>
            </p:cNvPr>
            <p:cNvSpPr/>
            <p:nvPr/>
          </p:nvSpPr>
          <p:spPr>
            <a:xfrm>
              <a:off x="7883351" y="4353736"/>
              <a:ext cx="3067200" cy="134897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295FBF6-5C6E-6E31-BEF6-05C8ABDD5B7D}"/>
                </a:ext>
              </a:extLst>
            </p:cNvPr>
            <p:cNvSpPr txBox="1"/>
            <p:nvPr/>
          </p:nvSpPr>
          <p:spPr>
            <a:xfrm>
              <a:off x="8074222" y="4660307"/>
              <a:ext cx="26719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accent2"/>
                  </a:solidFill>
                </a:rPr>
                <a:t>Color</a:t>
              </a:r>
              <a:endParaRPr lang="en-US" sz="4000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33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AE899-D08A-AF34-3CF6-0F40740E2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28E50DFC-E968-12C1-2A8B-B98B1BBD6E11}"/>
              </a:ext>
            </a:extLst>
          </p:cNvPr>
          <p:cNvSpPr/>
          <p:nvPr/>
        </p:nvSpPr>
        <p:spPr>
          <a:xfrm flipV="1">
            <a:off x="5712872" y="2153550"/>
            <a:ext cx="1576928" cy="8899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6659B8D7-8D1B-C784-B49A-047EB734CD12}"/>
              </a:ext>
            </a:extLst>
          </p:cNvPr>
          <p:cNvSpPr/>
          <p:nvPr/>
        </p:nvSpPr>
        <p:spPr>
          <a:xfrm flipV="1">
            <a:off x="5761042" y="1490886"/>
            <a:ext cx="3128958" cy="8899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BE6B630-5518-9C5A-3CD4-65CBBEE55E6B}"/>
              </a:ext>
            </a:extLst>
          </p:cNvPr>
          <p:cNvSpPr txBox="1"/>
          <p:nvPr/>
        </p:nvSpPr>
        <p:spPr>
          <a:xfrm>
            <a:off x="0" y="6885956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Image source: https://storyset.com/illustration/electric-transport/bro</a:t>
            </a:r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37B4C18-9A9C-9998-4BB7-4E7F141E754E}"/>
              </a:ext>
            </a:extLst>
          </p:cNvPr>
          <p:cNvSpPr txBox="1"/>
          <p:nvPr/>
        </p:nvSpPr>
        <p:spPr>
          <a:xfrm>
            <a:off x="5692552" y="962599"/>
            <a:ext cx="472875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+mj-lt"/>
              </a:rPr>
              <a:t>E-Scooters and Bikes Replace Short Car Trips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1BA70326-D174-0091-489D-D6C50D7576E1}"/>
              </a:ext>
            </a:extLst>
          </p:cNvPr>
          <p:cNvSpPr/>
          <p:nvPr/>
        </p:nvSpPr>
        <p:spPr>
          <a:xfrm>
            <a:off x="879673" y="4322593"/>
            <a:ext cx="3066550" cy="169983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7095FB96-4237-17D4-7D02-39D8A8EF3B79}"/>
              </a:ext>
            </a:extLst>
          </p:cNvPr>
          <p:cNvGrpSpPr/>
          <p:nvPr/>
        </p:nvGrpSpPr>
        <p:grpSpPr>
          <a:xfrm>
            <a:off x="1634530" y="4537285"/>
            <a:ext cx="1556837" cy="1270453"/>
            <a:chOff x="1512301" y="4493129"/>
            <a:chExt cx="1556837" cy="127045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82F0922C-7E20-61C0-5DD8-AE2CF9EF7C80}"/>
                </a:ext>
              </a:extLst>
            </p:cNvPr>
            <p:cNvSpPr txBox="1"/>
            <p:nvPr/>
          </p:nvSpPr>
          <p:spPr>
            <a:xfrm>
              <a:off x="1542758" y="4493129"/>
              <a:ext cx="149592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18%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EE057022-697A-DA7D-8056-9CE4D62B718B}"/>
                </a:ext>
              </a:extLst>
            </p:cNvPr>
            <p:cNvSpPr txBox="1"/>
            <p:nvPr/>
          </p:nvSpPr>
          <p:spPr>
            <a:xfrm>
              <a:off x="1512301" y="5363472"/>
              <a:ext cx="15568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E-scooters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29BDA2A1-DE30-94A9-1D6B-25D95BB6CC65}"/>
              </a:ext>
            </a:extLst>
          </p:cNvPr>
          <p:cNvSpPr/>
          <p:nvPr/>
        </p:nvSpPr>
        <p:spPr>
          <a:xfrm>
            <a:off x="4562725" y="4322593"/>
            <a:ext cx="3066550" cy="169983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642A7CBF-B280-34B4-46B7-247934E08FA0}"/>
              </a:ext>
            </a:extLst>
          </p:cNvPr>
          <p:cNvGrpSpPr/>
          <p:nvPr/>
        </p:nvGrpSpPr>
        <p:grpSpPr>
          <a:xfrm>
            <a:off x="4665160" y="4537285"/>
            <a:ext cx="2861681" cy="1270453"/>
            <a:chOff x="4665160" y="4493129"/>
            <a:chExt cx="2861681" cy="1270453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1FF1B7CF-7F13-BD2E-6039-8C8CA866C839}"/>
                </a:ext>
              </a:extLst>
            </p:cNvPr>
            <p:cNvSpPr txBox="1"/>
            <p:nvPr/>
          </p:nvSpPr>
          <p:spPr>
            <a:xfrm>
              <a:off x="5173312" y="4493129"/>
              <a:ext cx="184537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-12%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29E1BC9-F26C-CFFE-5F37-9203CAAF48A0}"/>
                </a:ext>
              </a:extLst>
            </p:cNvPr>
            <p:cNvSpPr txBox="1"/>
            <p:nvPr/>
          </p:nvSpPr>
          <p:spPr>
            <a:xfrm>
              <a:off x="4665160" y="5363472"/>
              <a:ext cx="2861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Public transportation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1FF32C89-A324-9CEF-5573-A86F155C4BF1}"/>
              </a:ext>
            </a:extLst>
          </p:cNvPr>
          <p:cNvSpPr/>
          <p:nvPr/>
        </p:nvSpPr>
        <p:spPr>
          <a:xfrm>
            <a:off x="8245777" y="4322593"/>
            <a:ext cx="3066550" cy="169983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FCDD59E3-E7EF-BF01-134F-DA9ED125B5A2}"/>
              </a:ext>
            </a:extLst>
          </p:cNvPr>
          <p:cNvGrpSpPr/>
          <p:nvPr/>
        </p:nvGrpSpPr>
        <p:grpSpPr>
          <a:xfrm>
            <a:off x="8720910" y="4537285"/>
            <a:ext cx="2116285" cy="1270453"/>
            <a:chOff x="8610303" y="4493129"/>
            <a:chExt cx="2116285" cy="1270453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4358607-4890-E2FC-2A7C-CF7290FB119A}"/>
                </a:ext>
              </a:extLst>
            </p:cNvPr>
            <p:cNvSpPr txBox="1"/>
            <p:nvPr/>
          </p:nvSpPr>
          <p:spPr>
            <a:xfrm>
              <a:off x="8634348" y="4493129"/>
              <a:ext cx="206819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+25%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6BE2A76-3845-8155-4141-3300F4BE56ED}"/>
                </a:ext>
              </a:extLst>
            </p:cNvPr>
            <p:cNvSpPr txBox="1"/>
            <p:nvPr/>
          </p:nvSpPr>
          <p:spPr>
            <a:xfrm>
              <a:off x="8610303" y="5363472"/>
              <a:ext cx="21162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Bicycle sharing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6" name="Graphic 105">
            <a:extLst>
              <a:ext uri="{FF2B5EF4-FFF2-40B4-BE49-F238E27FC236}">
                <a16:creationId xmlns:a16="http://schemas.microsoft.com/office/drawing/2014/main" id="{433328E8-01DE-18F4-1764-503C011EA9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1013" y="333568"/>
            <a:ext cx="3446508" cy="344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2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F6DBED-7481-1CA4-696B-105A0C3BC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917B8994-339E-09CA-854C-973492DFC32C}"/>
              </a:ext>
            </a:extLst>
          </p:cNvPr>
          <p:cNvSpPr/>
          <p:nvPr/>
        </p:nvSpPr>
        <p:spPr>
          <a:xfrm flipV="1">
            <a:off x="5712872" y="2153550"/>
            <a:ext cx="1576928" cy="8899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4BC05C61-FFDC-19C5-978F-A6FE985E9CE2}"/>
              </a:ext>
            </a:extLst>
          </p:cNvPr>
          <p:cNvSpPr/>
          <p:nvPr/>
        </p:nvSpPr>
        <p:spPr>
          <a:xfrm flipV="1">
            <a:off x="5761042" y="1490886"/>
            <a:ext cx="3128958" cy="8899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DAC7011-9503-7917-C115-761CDC8D5CF3}"/>
              </a:ext>
            </a:extLst>
          </p:cNvPr>
          <p:cNvSpPr txBox="1"/>
          <p:nvPr/>
        </p:nvSpPr>
        <p:spPr>
          <a:xfrm>
            <a:off x="0" y="6885956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Image source: https://storyset.com/illustration/electric-transport/bro</a:t>
            </a:r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86046A3-BBFE-1794-6E94-D457EE54BF04}"/>
              </a:ext>
            </a:extLst>
          </p:cNvPr>
          <p:cNvSpPr txBox="1"/>
          <p:nvPr/>
        </p:nvSpPr>
        <p:spPr>
          <a:xfrm>
            <a:off x="5692552" y="962599"/>
            <a:ext cx="472875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+mj-lt"/>
              </a:rPr>
              <a:t>E-Scooters and Bikes Replace Short Car Trips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1CEBD306-7151-5A1E-D6D9-446B706847F5}"/>
              </a:ext>
            </a:extLst>
          </p:cNvPr>
          <p:cNvSpPr/>
          <p:nvPr/>
        </p:nvSpPr>
        <p:spPr>
          <a:xfrm>
            <a:off x="879673" y="4322593"/>
            <a:ext cx="3066550" cy="1699836"/>
          </a:xfrm>
          <a:prstGeom prst="roundRect">
            <a:avLst>
              <a:gd name="adj" fmla="val 2833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EBA2A6ED-F580-CBD2-48C8-DD2159CB211A}"/>
              </a:ext>
            </a:extLst>
          </p:cNvPr>
          <p:cNvGrpSpPr/>
          <p:nvPr/>
        </p:nvGrpSpPr>
        <p:grpSpPr>
          <a:xfrm>
            <a:off x="1634530" y="4537285"/>
            <a:ext cx="1556837" cy="1270453"/>
            <a:chOff x="1512301" y="4493129"/>
            <a:chExt cx="1556837" cy="127045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55AA150-BAB4-4D0F-F0B8-AA3BA09F058D}"/>
                </a:ext>
              </a:extLst>
            </p:cNvPr>
            <p:cNvSpPr txBox="1"/>
            <p:nvPr/>
          </p:nvSpPr>
          <p:spPr>
            <a:xfrm>
              <a:off x="1542758" y="4493129"/>
              <a:ext cx="149592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18%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62A91F0-838B-6526-8DEE-D77F712884ED}"/>
                </a:ext>
              </a:extLst>
            </p:cNvPr>
            <p:cNvSpPr txBox="1"/>
            <p:nvPr/>
          </p:nvSpPr>
          <p:spPr>
            <a:xfrm>
              <a:off x="1512301" y="5363472"/>
              <a:ext cx="15568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E-scooters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A1C5ABEA-5951-55B7-3F7E-AD1B1FE9F5ED}"/>
              </a:ext>
            </a:extLst>
          </p:cNvPr>
          <p:cNvSpPr/>
          <p:nvPr/>
        </p:nvSpPr>
        <p:spPr>
          <a:xfrm>
            <a:off x="4562725" y="4322593"/>
            <a:ext cx="3066550" cy="1699836"/>
          </a:xfrm>
          <a:prstGeom prst="roundRect">
            <a:avLst>
              <a:gd name="adj" fmla="val 2732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925B2F9B-3C90-523A-F6A8-2C30235F2C02}"/>
              </a:ext>
            </a:extLst>
          </p:cNvPr>
          <p:cNvGrpSpPr/>
          <p:nvPr/>
        </p:nvGrpSpPr>
        <p:grpSpPr>
          <a:xfrm>
            <a:off x="4665160" y="4537285"/>
            <a:ext cx="2861681" cy="1270453"/>
            <a:chOff x="4665160" y="4493129"/>
            <a:chExt cx="2861681" cy="1270453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E9A25F81-532E-01D5-AADF-33ADDD60CCAC}"/>
                </a:ext>
              </a:extLst>
            </p:cNvPr>
            <p:cNvSpPr txBox="1"/>
            <p:nvPr/>
          </p:nvSpPr>
          <p:spPr>
            <a:xfrm>
              <a:off x="5173312" y="4493129"/>
              <a:ext cx="184537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-12%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B92C5DF-7FE5-B914-9D3B-00C49FA203F0}"/>
                </a:ext>
              </a:extLst>
            </p:cNvPr>
            <p:cNvSpPr txBox="1"/>
            <p:nvPr/>
          </p:nvSpPr>
          <p:spPr>
            <a:xfrm>
              <a:off x="4665160" y="5363472"/>
              <a:ext cx="2861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Public transportation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C72B2EF0-299A-273D-3A93-9A73B4B661E6}"/>
              </a:ext>
            </a:extLst>
          </p:cNvPr>
          <p:cNvSpPr/>
          <p:nvPr/>
        </p:nvSpPr>
        <p:spPr>
          <a:xfrm>
            <a:off x="8245777" y="4322593"/>
            <a:ext cx="3066550" cy="1699836"/>
          </a:xfrm>
          <a:prstGeom prst="roundRect">
            <a:avLst>
              <a:gd name="adj" fmla="val 293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D0CD776-8833-27A9-2DE9-A2142800ACC8}"/>
              </a:ext>
            </a:extLst>
          </p:cNvPr>
          <p:cNvGrpSpPr/>
          <p:nvPr/>
        </p:nvGrpSpPr>
        <p:grpSpPr>
          <a:xfrm>
            <a:off x="8720910" y="4537285"/>
            <a:ext cx="2116285" cy="1270453"/>
            <a:chOff x="8610303" y="4493129"/>
            <a:chExt cx="2116285" cy="1270453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D4D9E07-1A3C-2A7B-C597-F3A400D19B56}"/>
                </a:ext>
              </a:extLst>
            </p:cNvPr>
            <p:cNvSpPr txBox="1"/>
            <p:nvPr/>
          </p:nvSpPr>
          <p:spPr>
            <a:xfrm>
              <a:off x="8634348" y="4493129"/>
              <a:ext cx="206819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+25%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1AEBF33-4B40-2489-9A7E-8826CC12A16E}"/>
                </a:ext>
              </a:extLst>
            </p:cNvPr>
            <p:cNvSpPr txBox="1"/>
            <p:nvPr/>
          </p:nvSpPr>
          <p:spPr>
            <a:xfrm>
              <a:off x="8610303" y="5363472"/>
              <a:ext cx="21162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Bicycle sharing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6" name="Graphic 105">
            <a:extLst>
              <a:ext uri="{FF2B5EF4-FFF2-40B4-BE49-F238E27FC236}">
                <a16:creationId xmlns:a16="http://schemas.microsoft.com/office/drawing/2014/main" id="{882FCCD2-36A9-C329-BC33-7C249C647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1013" y="333568"/>
            <a:ext cx="3446508" cy="344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318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D17A0-1210-8AD8-CFFC-DD519D6B0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FE95F224-0535-CD31-850A-DB1310A176DC}"/>
              </a:ext>
            </a:extLst>
          </p:cNvPr>
          <p:cNvSpPr/>
          <p:nvPr/>
        </p:nvSpPr>
        <p:spPr>
          <a:xfrm flipV="1">
            <a:off x="5712872" y="2153550"/>
            <a:ext cx="1576928" cy="8899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20C09000-5C5A-B31C-A647-13C3EEE04135}"/>
              </a:ext>
            </a:extLst>
          </p:cNvPr>
          <p:cNvSpPr/>
          <p:nvPr/>
        </p:nvSpPr>
        <p:spPr>
          <a:xfrm flipV="1">
            <a:off x="5761042" y="1490886"/>
            <a:ext cx="3128958" cy="8899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88E67A8-BDC8-50AB-6519-A6F1931A20C1}"/>
              </a:ext>
            </a:extLst>
          </p:cNvPr>
          <p:cNvSpPr txBox="1"/>
          <p:nvPr/>
        </p:nvSpPr>
        <p:spPr>
          <a:xfrm>
            <a:off x="0" y="6885956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Image source: https://storyset.com/illustration/electric-transport/bro</a:t>
            </a:r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9DA6146-3767-7FE5-3840-FC0F69F35E2C}"/>
              </a:ext>
            </a:extLst>
          </p:cNvPr>
          <p:cNvSpPr txBox="1"/>
          <p:nvPr/>
        </p:nvSpPr>
        <p:spPr>
          <a:xfrm>
            <a:off x="5692552" y="962599"/>
            <a:ext cx="472875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+mj-lt"/>
              </a:rPr>
              <a:t>E-Scooters and Bikes Replace Short Car Trips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6263BE6F-4049-B012-42DF-6DC6E9752376}"/>
              </a:ext>
            </a:extLst>
          </p:cNvPr>
          <p:cNvSpPr/>
          <p:nvPr/>
        </p:nvSpPr>
        <p:spPr>
          <a:xfrm>
            <a:off x="879673" y="4322593"/>
            <a:ext cx="3066550" cy="169983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36BC1B0A-048C-CB05-8865-BE420BF011DE}"/>
              </a:ext>
            </a:extLst>
          </p:cNvPr>
          <p:cNvGrpSpPr/>
          <p:nvPr/>
        </p:nvGrpSpPr>
        <p:grpSpPr>
          <a:xfrm>
            <a:off x="1634530" y="4537285"/>
            <a:ext cx="1556837" cy="1270453"/>
            <a:chOff x="1512301" y="4493129"/>
            <a:chExt cx="1556837" cy="127045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E48E713C-A344-4CFC-447C-50C75DBFE821}"/>
                </a:ext>
              </a:extLst>
            </p:cNvPr>
            <p:cNvSpPr txBox="1"/>
            <p:nvPr/>
          </p:nvSpPr>
          <p:spPr>
            <a:xfrm>
              <a:off x="1542758" y="4493129"/>
              <a:ext cx="149592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18%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E8A064A7-20F3-3544-6F67-FDD179F808BC}"/>
                </a:ext>
              </a:extLst>
            </p:cNvPr>
            <p:cNvSpPr txBox="1"/>
            <p:nvPr/>
          </p:nvSpPr>
          <p:spPr>
            <a:xfrm>
              <a:off x="1512301" y="5363472"/>
              <a:ext cx="15568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E-scooters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11D020A7-FDC7-9F9D-1CF0-BBA227F72716}"/>
              </a:ext>
            </a:extLst>
          </p:cNvPr>
          <p:cNvSpPr/>
          <p:nvPr/>
        </p:nvSpPr>
        <p:spPr>
          <a:xfrm>
            <a:off x="4562725" y="4322593"/>
            <a:ext cx="3066550" cy="1699836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E840F69D-7B93-64FA-EC76-1388AAA84809}"/>
              </a:ext>
            </a:extLst>
          </p:cNvPr>
          <p:cNvGrpSpPr/>
          <p:nvPr/>
        </p:nvGrpSpPr>
        <p:grpSpPr>
          <a:xfrm>
            <a:off x="4665160" y="4537285"/>
            <a:ext cx="2861681" cy="1270453"/>
            <a:chOff x="4665160" y="4493129"/>
            <a:chExt cx="2861681" cy="1270453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2D48C14D-D6B6-157B-EA81-E57F658569C6}"/>
                </a:ext>
              </a:extLst>
            </p:cNvPr>
            <p:cNvSpPr txBox="1"/>
            <p:nvPr/>
          </p:nvSpPr>
          <p:spPr>
            <a:xfrm>
              <a:off x="5173312" y="4493129"/>
              <a:ext cx="184537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-12%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CBB78DC-BF88-5E0B-68E8-4BA2A13A7DE4}"/>
                </a:ext>
              </a:extLst>
            </p:cNvPr>
            <p:cNvSpPr txBox="1"/>
            <p:nvPr/>
          </p:nvSpPr>
          <p:spPr>
            <a:xfrm>
              <a:off x="4665160" y="5363472"/>
              <a:ext cx="2861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Public transportation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0AA61BB2-A131-0900-FED2-42F42CD25BDC}"/>
              </a:ext>
            </a:extLst>
          </p:cNvPr>
          <p:cNvSpPr/>
          <p:nvPr/>
        </p:nvSpPr>
        <p:spPr>
          <a:xfrm>
            <a:off x="8245777" y="4322593"/>
            <a:ext cx="3066550" cy="1699836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944BF75-7D41-BC44-2B19-F825DE1A80E6}"/>
              </a:ext>
            </a:extLst>
          </p:cNvPr>
          <p:cNvGrpSpPr/>
          <p:nvPr/>
        </p:nvGrpSpPr>
        <p:grpSpPr>
          <a:xfrm>
            <a:off x="8720910" y="4537285"/>
            <a:ext cx="2116285" cy="1270453"/>
            <a:chOff x="8610303" y="4493129"/>
            <a:chExt cx="2116285" cy="1270453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53CDB17C-0425-C748-D3E2-D8291C2F22E8}"/>
                </a:ext>
              </a:extLst>
            </p:cNvPr>
            <p:cNvSpPr txBox="1"/>
            <p:nvPr/>
          </p:nvSpPr>
          <p:spPr>
            <a:xfrm>
              <a:off x="8634348" y="4493129"/>
              <a:ext cx="206819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+25%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F9FD191-0974-9746-FE44-EE8337D6A699}"/>
                </a:ext>
              </a:extLst>
            </p:cNvPr>
            <p:cNvSpPr txBox="1"/>
            <p:nvPr/>
          </p:nvSpPr>
          <p:spPr>
            <a:xfrm>
              <a:off x="8610303" y="5363472"/>
              <a:ext cx="21162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Bicycle sharing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6" name="Graphic 105">
            <a:extLst>
              <a:ext uri="{FF2B5EF4-FFF2-40B4-BE49-F238E27FC236}">
                <a16:creationId xmlns:a16="http://schemas.microsoft.com/office/drawing/2014/main" id="{19A96E91-FF0B-63B7-8FC3-C46717FB7F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1013" y="333568"/>
            <a:ext cx="3446508" cy="344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1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D63BB2-7B68-F119-49DC-3DF24A1DE1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15EB8D8E-0049-19F1-EBBF-25D1F53A9E93}"/>
              </a:ext>
            </a:extLst>
          </p:cNvPr>
          <p:cNvSpPr/>
          <p:nvPr/>
        </p:nvSpPr>
        <p:spPr>
          <a:xfrm flipV="1">
            <a:off x="5712872" y="2153550"/>
            <a:ext cx="1576928" cy="8899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618676F3-436C-579A-FEB9-05FA61768B3B}"/>
              </a:ext>
            </a:extLst>
          </p:cNvPr>
          <p:cNvSpPr/>
          <p:nvPr/>
        </p:nvSpPr>
        <p:spPr>
          <a:xfrm flipV="1">
            <a:off x="5761042" y="1490886"/>
            <a:ext cx="3128958" cy="8899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8102B7B-B066-2D1E-229A-759F46D9140B}"/>
              </a:ext>
            </a:extLst>
          </p:cNvPr>
          <p:cNvSpPr txBox="1"/>
          <p:nvPr/>
        </p:nvSpPr>
        <p:spPr>
          <a:xfrm>
            <a:off x="0" y="6885956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Image source: https://storyset.com/illustration/electric-transport/bro</a:t>
            </a:r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D31D3F6-33BF-AF1C-010E-587D13D350FA}"/>
              </a:ext>
            </a:extLst>
          </p:cNvPr>
          <p:cNvSpPr txBox="1"/>
          <p:nvPr/>
        </p:nvSpPr>
        <p:spPr>
          <a:xfrm>
            <a:off x="5692552" y="962599"/>
            <a:ext cx="472875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+mj-lt"/>
              </a:rPr>
              <a:t>E-Scooters and Bikes Replace Short Car Trips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DCA33CCE-AD71-7698-F33F-8A312A1EF5CE}"/>
              </a:ext>
            </a:extLst>
          </p:cNvPr>
          <p:cNvSpPr/>
          <p:nvPr/>
        </p:nvSpPr>
        <p:spPr>
          <a:xfrm>
            <a:off x="879673" y="4322593"/>
            <a:ext cx="3066550" cy="169983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48EAB53-F52B-C335-F699-6FACA069C151}"/>
              </a:ext>
            </a:extLst>
          </p:cNvPr>
          <p:cNvGrpSpPr/>
          <p:nvPr/>
        </p:nvGrpSpPr>
        <p:grpSpPr>
          <a:xfrm>
            <a:off x="1634530" y="4537285"/>
            <a:ext cx="1556837" cy="1270453"/>
            <a:chOff x="1512301" y="4493129"/>
            <a:chExt cx="1556837" cy="127045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1123975D-2712-EDF1-B673-93E361916538}"/>
                </a:ext>
              </a:extLst>
            </p:cNvPr>
            <p:cNvSpPr txBox="1"/>
            <p:nvPr/>
          </p:nvSpPr>
          <p:spPr>
            <a:xfrm>
              <a:off x="1542758" y="4493129"/>
              <a:ext cx="149592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18%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D89B7E0-99C0-5297-45BE-6B93CC594643}"/>
                </a:ext>
              </a:extLst>
            </p:cNvPr>
            <p:cNvSpPr txBox="1"/>
            <p:nvPr/>
          </p:nvSpPr>
          <p:spPr>
            <a:xfrm>
              <a:off x="1512301" y="5363472"/>
              <a:ext cx="15568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E-scooters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3B431E5B-2756-45DB-2111-0BD20D1A5098}"/>
              </a:ext>
            </a:extLst>
          </p:cNvPr>
          <p:cNvSpPr/>
          <p:nvPr/>
        </p:nvSpPr>
        <p:spPr>
          <a:xfrm>
            <a:off x="4421355" y="4322593"/>
            <a:ext cx="3349290" cy="169983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71044D91-1DFC-80B0-333A-EE6CD7E9A31C}"/>
              </a:ext>
            </a:extLst>
          </p:cNvPr>
          <p:cNvGrpSpPr/>
          <p:nvPr/>
        </p:nvGrpSpPr>
        <p:grpSpPr>
          <a:xfrm>
            <a:off x="4665160" y="4537285"/>
            <a:ext cx="2861681" cy="1270453"/>
            <a:chOff x="4665160" y="4493129"/>
            <a:chExt cx="2861681" cy="1270453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9F5ADE5-BF51-0443-E235-E224F46268CB}"/>
                </a:ext>
              </a:extLst>
            </p:cNvPr>
            <p:cNvSpPr txBox="1"/>
            <p:nvPr/>
          </p:nvSpPr>
          <p:spPr>
            <a:xfrm>
              <a:off x="5173312" y="4493129"/>
              <a:ext cx="184537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-12%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2BF227EF-C032-D81D-DB7B-3A317EBB0644}"/>
                </a:ext>
              </a:extLst>
            </p:cNvPr>
            <p:cNvSpPr txBox="1"/>
            <p:nvPr/>
          </p:nvSpPr>
          <p:spPr>
            <a:xfrm>
              <a:off x="4665160" y="5363472"/>
              <a:ext cx="2861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Public transportation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252AE21A-CD6E-8FE3-F5E5-5CFAA5011801}"/>
              </a:ext>
            </a:extLst>
          </p:cNvPr>
          <p:cNvSpPr/>
          <p:nvPr/>
        </p:nvSpPr>
        <p:spPr>
          <a:xfrm>
            <a:off x="8245777" y="4322593"/>
            <a:ext cx="3066550" cy="169983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25B3FACD-C1F1-B8AC-0037-AA49F8B09E08}"/>
              </a:ext>
            </a:extLst>
          </p:cNvPr>
          <p:cNvGrpSpPr/>
          <p:nvPr/>
        </p:nvGrpSpPr>
        <p:grpSpPr>
          <a:xfrm>
            <a:off x="8720910" y="4537285"/>
            <a:ext cx="2116285" cy="1270453"/>
            <a:chOff x="8610303" y="4493129"/>
            <a:chExt cx="2116285" cy="1270453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7FB90CF-DAA8-B3B7-C9F4-34B1632A660F}"/>
                </a:ext>
              </a:extLst>
            </p:cNvPr>
            <p:cNvSpPr txBox="1"/>
            <p:nvPr/>
          </p:nvSpPr>
          <p:spPr>
            <a:xfrm>
              <a:off x="8634348" y="4493129"/>
              <a:ext cx="206819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+25%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EFC633E-CD70-6187-1C6B-78E618455ECD}"/>
                </a:ext>
              </a:extLst>
            </p:cNvPr>
            <p:cNvSpPr txBox="1"/>
            <p:nvPr/>
          </p:nvSpPr>
          <p:spPr>
            <a:xfrm>
              <a:off x="8610303" y="5363472"/>
              <a:ext cx="21162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Bicycle sharing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6" name="Graphic 105">
            <a:extLst>
              <a:ext uri="{FF2B5EF4-FFF2-40B4-BE49-F238E27FC236}">
                <a16:creationId xmlns:a16="http://schemas.microsoft.com/office/drawing/2014/main" id="{FF9A8FAD-E386-607F-F48D-74DDEBEED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1013" y="333568"/>
            <a:ext cx="3446508" cy="344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00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4D8DE2CE-5559-974F-7669-2C038B517C0E}"/>
              </a:ext>
            </a:extLst>
          </p:cNvPr>
          <p:cNvSpPr/>
          <p:nvPr/>
        </p:nvSpPr>
        <p:spPr>
          <a:xfrm>
            <a:off x="995423" y="1386481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1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08DBFA2-7523-7E43-52CF-FCD0ABB5ADAC}"/>
              </a:ext>
            </a:extLst>
          </p:cNvPr>
          <p:cNvSpPr/>
          <p:nvPr/>
        </p:nvSpPr>
        <p:spPr>
          <a:xfrm>
            <a:off x="4458182" y="1386481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2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09A61A-F527-DCDD-7F7B-47F313785509}"/>
              </a:ext>
            </a:extLst>
          </p:cNvPr>
          <p:cNvSpPr/>
          <p:nvPr/>
        </p:nvSpPr>
        <p:spPr>
          <a:xfrm>
            <a:off x="995423" y="2876722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3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C223A79-EC75-D7BD-1BEB-24C2C07B623E}"/>
              </a:ext>
            </a:extLst>
          </p:cNvPr>
          <p:cNvSpPr/>
          <p:nvPr/>
        </p:nvSpPr>
        <p:spPr>
          <a:xfrm>
            <a:off x="3115519" y="2876722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4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EBB6068-EB21-6350-C1CC-8D676038A32C}"/>
              </a:ext>
            </a:extLst>
          </p:cNvPr>
          <p:cNvSpPr/>
          <p:nvPr/>
        </p:nvSpPr>
        <p:spPr>
          <a:xfrm>
            <a:off x="995423" y="4366962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5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F8863C3-DFDE-8931-27F3-A9A552E43D75}"/>
              </a:ext>
            </a:extLst>
          </p:cNvPr>
          <p:cNvSpPr/>
          <p:nvPr/>
        </p:nvSpPr>
        <p:spPr>
          <a:xfrm>
            <a:off x="6830993" y="1386481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1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74721F3-1294-7042-5E9F-921442DB3ED8}"/>
              </a:ext>
            </a:extLst>
          </p:cNvPr>
          <p:cNvSpPr/>
          <p:nvPr/>
        </p:nvSpPr>
        <p:spPr>
          <a:xfrm>
            <a:off x="10293752" y="1386481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2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84AE639-C5A4-0FC7-504B-D572C0C0DC06}"/>
              </a:ext>
            </a:extLst>
          </p:cNvPr>
          <p:cNvSpPr/>
          <p:nvPr/>
        </p:nvSpPr>
        <p:spPr>
          <a:xfrm>
            <a:off x="6830993" y="4151797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3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64B6E90-0CF7-0A20-7337-E03BA8635339}"/>
              </a:ext>
            </a:extLst>
          </p:cNvPr>
          <p:cNvSpPr/>
          <p:nvPr/>
        </p:nvSpPr>
        <p:spPr>
          <a:xfrm>
            <a:off x="10293752" y="4151797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4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F8C7E73-DBD5-8B81-DB08-C5236CB1DD7E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1678329" y="1727934"/>
            <a:ext cx="2779853" cy="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474281B-4C5D-3653-7619-2FED889BECA9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1336876" y="2069387"/>
            <a:ext cx="0" cy="807335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3B06515-0F58-ECC3-8A09-61AEDFDAC06A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>
            <a:off x="1678329" y="3218175"/>
            <a:ext cx="1437190" cy="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8015CE0-CEA0-DDC0-01BF-C21B4AB7DFE9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1336876" y="3559628"/>
            <a:ext cx="0" cy="807334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3FF917C-E201-E9D6-194E-5B690AC8BF84}"/>
              </a:ext>
            </a:extLst>
          </p:cNvPr>
          <p:cNvCxnSpPr>
            <a:cxnSpLocks/>
            <a:stCxn id="11" idx="6"/>
            <a:endCxn id="12" idx="2"/>
          </p:cNvCxnSpPr>
          <p:nvPr/>
        </p:nvCxnSpPr>
        <p:spPr>
          <a:xfrm>
            <a:off x="7513899" y="1727934"/>
            <a:ext cx="2779853" cy="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104AF8F-280A-EFF2-6728-CE6B97A8FB88}"/>
              </a:ext>
            </a:extLst>
          </p:cNvPr>
          <p:cNvCxnSpPr>
            <a:cxnSpLocks/>
            <a:stCxn id="12" idx="4"/>
            <a:endCxn id="13" idx="7"/>
          </p:cNvCxnSpPr>
          <p:nvPr/>
        </p:nvCxnSpPr>
        <p:spPr>
          <a:xfrm flipH="1">
            <a:off x="7413890" y="2069387"/>
            <a:ext cx="3221315" cy="2182419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014906C-A087-3E47-2B62-47883EA540B0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7513899" y="4493250"/>
            <a:ext cx="2779853" cy="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779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99E5E-5D60-2858-58CD-0CC51DC59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9885"/>
            <a:ext cx="10515600" cy="1325563"/>
          </a:xfrm>
        </p:spPr>
        <p:txBody>
          <a:bodyPr/>
          <a:lstStyle/>
          <a:p>
            <a:r>
              <a:rPr lang="en-US" dirty="0"/>
              <a:t>Urban Transportation Trends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658618D-1968-21D5-5AA5-91124CC80E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1782886"/>
            <a:ext cx="10515599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pl-PL" sz="2000" dirty="0"/>
              <a:t>In 2079, </a:t>
            </a:r>
            <a:r>
              <a:rPr lang="en-US" sz="2000" dirty="0"/>
              <a:t>electric scooters accounted for 18% of all short-distance urban commutes across major cities in the U.S.</a:t>
            </a:r>
            <a:endParaRPr lang="pl-PL" sz="2000" dirty="0"/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pl-PL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Public </a:t>
            </a:r>
            <a:r>
              <a:rPr lang="en-US" sz="2000" dirty="0"/>
              <a:t>transportation usage dropped by 12% over the last two years due to remote work and flexible schedules.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pl-PL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Bicycle </a:t>
            </a:r>
            <a:r>
              <a:rPr lang="en-US" sz="2000" dirty="0"/>
              <a:t>sharing programs saw a 25% increase in usage during the summer months in European cities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8" name="Picture 17" descr="Young man holding bike">
            <a:extLst>
              <a:ext uri="{FF2B5EF4-FFF2-40B4-BE49-F238E27FC236}">
                <a16:creationId xmlns:a16="http://schemas.microsoft.com/office/drawing/2014/main" id="{62A2D7E6-A318-85A1-C1EF-1B81B20AD9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760" y="3976292"/>
            <a:ext cx="3531548" cy="23543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 descr="Two people on bus">
            <a:extLst>
              <a:ext uri="{FF2B5EF4-FFF2-40B4-BE49-F238E27FC236}">
                <a16:creationId xmlns:a16="http://schemas.microsoft.com/office/drawing/2014/main" id="{1BB93BB2-7128-088C-C641-1867A5968E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980" y="4082867"/>
            <a:ext cx="3078480" cy="20523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2" name="Picture 21" descr="Man using mobile phone on scooter">
            <a:extLst>
              <a:ext uri="{FF2B5EF4-FFF2-40B4-BE49-F238E27FC236}">
                <a16:creationId xmlns:a16="http://schemas.microsoft.com/office/drawing/2014/main" id="{4E59A9EB-16D4-8C4B-D05D-D637FE5917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27315"/>
            <a:ext cx="3078480" cy="20523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692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0CF451-7748-1588-E7C4-D54A59DF4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3FF07F-B028-381C-5BC4-C6145EFFC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833" y="534702"/>
            <a:ext cx="10332334" cy="578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314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77645-BC35-492B-A2D8-171A110D5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342EB572-FA90-7C7A-E827-1E327D157CA5}"/>
              </a:ext>
            </a:extLst>
          </p:cNvPr>
          <p:cNvSpPr/>
          <p:nvPr/>
        </p:nvSpPr>
        <p:spPr>
          <a:xfrm>
            <a:off x="995423" y="1386481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1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715FBAB-4027-BA9B-1A4F-1DB484DCD2C0}"/>
              </a:ext>
            </a:extLst>
          </p:cNvPr>
          <p:cNvSpPr/>
          <p:nvPr/>
        </p:nvSpPr>
        <p:spPr>
          <a:xfrm>
            <a:off x="4458182" y="1386481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2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715EDEB-D18E-F144-1EE8-B1C4D97F8404}"/>
              </a:ext>
            </a:extLst>
          </p:cNvPr>
          <p:cNvSpPr/>
          <p:nvPr/>
        </p:nvSpPr>
        <p:spPr>
          <a:xfrm>
            <a:off x="995423" y="2876722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3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83EC273-85F2-3E43-854F-412C222C11B4}"/>
              </a:ext>
            </a:extLst>
          </p:cNvPr>
          <p:cNvSpPr/>
          <p:nvPr/>
        </p:nvSpPr>
        <p:spPr>
          <a:xfrm>
            <a:off x="3115519" y="2876722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4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5A54ADD-DA45-C747-7622-97F909056224}"/>
              </a:ext>
            </a:extLst>
          </p:cNvPr>
          <p:cNvSpPr/>
          <p:nvPr/>
        </p:nvSpPr>
        <p:spPr>
          <a:xfrm>
            <a:off x="995423" y="4366962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5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4CDFC1-F750-2968-5197-DFA9EE9902BC}"/>
              </a:ext>
            </a:extLst>
          </p:cNvPr>
          <p:cNvSpPr/>
          <p:nvPr/>
        </p:nvSpPr>
        <p:spPr>
          <a:xfrm>
            <a:off x="6830993" y="1386481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1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8FAEE81-6DA6-F5CF-8808-0200C2CAD019}"/>
              </a:ext>
            </a:extLst>
          </p:cNvPr>
          <p:cNvSpPr/>
          <p:nvPr/>
        </p:nvSpPr>
        <p:spPr>
          <a:xfrm>
            <a:off x="10293752" y="1386481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2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A2B3CB9-50E1-C250-BD0E-0F781908F5BD}"/>
              </a:ext>
            </a:extLst>
          </p:cNvPr>
          <p:cNvSpPr/>
          <p:nvPr/>
        </p:nvSpPr>
        <p:spPr>
          <a:xfrm>
            <a:off x="6830993" y="4151797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3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4B7D346-DF8B-10BB-9A7A-C273B03F07CD}"/>
              </a:ext>
            </a:extLst>
          </p:cNvPr>
          <p:cNvSpPr/>
          <p:nvPr/>
        </p:nvSpPr>
        <p:spPr>
          <a:xfrm>
            <a:off x="10293752" y="4151797"/>
            <a:ext cx="682906" cy="68290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4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523DFE4-F47A-66C4-CCC5-5580D4DA0711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1678329" y="1727934"/>
            <a:ext cx="2779853" cy="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A58D8CF-428C-1FB3-68B4-8AC61764408C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1336876" y="2069387"/>
            <a:ext cx="0" cy="807335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784E3B-F191-F04A-E886-54F5BB1A9ABE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>
            <a:off x="1678329" y="3218175"/>
            <a:ext cx="1437190" cy="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F245582-285A-3236-34DE-2033880C561A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1336876" y="3559628"/>
            <a:ext cx="0" cy="807334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A502D85-85CE-58BF-2778-9E1F29DB6B06}"/>
              </a:ext>
            </a:extLst>
          </p:cNvPr>
          <p:cNvCxnSpPr>
            <a:cxnSpLocks/>
            <a:stCxn id="11" idx="6"/>
            <a:endCxn id="12" idx="2"/>
          </p:cNvCxnSpPr>
          <p:nvPr/>
        </p:nvCxnSpPr>
        <p:spPr>
          <a:xfrm>
            <a:off x="7513899" y="1727934"/>
            <a:ext cx="2779853" cy="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87942BF-634E-9DD5-EA33-CC7FBAD7EBAC}"/>
              </a:ext>
            </a:extLst>
          </p:cNvPr>
          <p:cNvCxnSpPr>
            <a:cxnSpLocks/>
            <a:stCxn id="12" idx="4"/>
            <a:endCxn id="13" idx="7"/>
          </p:cNvCxnSpPr>
          <p:nvPr/>
        </p:nvCxnSpPr>
        <p:spPr>
          <a:xfrm flipH="1">
            <a:off x="7413890" y="2069387"/>
            <a:ext cx="3221315" cy="2182419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6387D9F-990A-D55E-7F43-DE53166301D2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7513899" y="4493250"/>
            <a:ext cx="2779853" cy="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55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E1DD5-0957-630D-DDBF-3956CF460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17" name="Slide Zoom 116">
                <a:extLst>
                  <a:ext uri="{FF2B5EF4-FFF2-40B4-BE49-F238E27FC236}">
                    <a16:creationId xmlns:a16="http://schemas.microsoft.com/office/drawing/2014/main" id="{DCDA0C50-BB75-E07C-7B62-47DF4F262DC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09326191"/>
                  </p:ext>
                </p:extLst>
              </p:nvPr>
            </p:nvGraphicFramePr>
            <p:xfrm>
              <a:off x="1642134" y="-5996227"/>
              <a:ext cx="8907732" cy="5010599"/>
            </p:xfrm>
            <a:graphic>
              <a:graphicData uri="http://schemas.microsoft.com/office/powerpoint/2016/slidezoom">
                <pslz:sldZm>
                  <pslz:sldZmObj sldId="288" cId="1279234595">
                    <pslz:zmPr id="{038BEC62-6587-4D21-8D45-CC4F8949AC50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907732" cy="501059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17" name="Slide Zoom 116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DCDA0C50-BB75-E07C-7B62-47DF4F262D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42134" y="-5996227"/>
                <a:ext cx="8907732" cy="501059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CA5F0344-8E6A-6EFD-43EF-4BDCBFD2E902}"/>
              </a:ext>
            </a:extLst>
          </p:cNvPr>
          <p:cNvSpPr/>
          <p:nvPr/>
        </p:nvSpPr>
        <p:spPr>
          <a:xfrm>
            <a:off x="-8718725" y="1386481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1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8054C8E-C88C-AAE9-AEFF-81302515B6DA}"/>
              </a:ext>
            </a:extLst>
          </p:cNvPr>
          <p:cNvSpPr/>
          <p:nvPr/>
        </p:nvSpPr>
        <p:spPr>
          <a:xfrm>
            <a:off x="-973526" y="1386481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2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37E7A05-92FB-6241-D002-A7737457337B}"/>
              </a:ext>
            </a:extLst>
          </p:cNvPr>
          <p:cNvSpPr/>
          <p:nvPr/>
        </p:nvSpPr>
        <p:spPr>
          <a:xfrm>
            <a:off x="-8718725" y="3344463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3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CC904F3-F296-8103-33E5-18BCDBA10DC2}"/>
              </a:ext>
            </a:extLst>
          </p:cNvPr>
          <p:cNvSpPr/>
          <p:nvPr/>
        </p:nvSpPr>
        <p:spPr>
          <a:xfrm>
            <a:off x="-4068789" y="3344463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4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B6683A1-6DF6-735A-2AAB-A19A0103DA4D}"/>
              </a:ext>
            </a:extLst>
          </p:cNvPr>
          <p:cNvSpPr/>
          <p:nvPr/>
        </p:nvSpPr>
        <p:spPr>
          <a:xfrm>
            <a:off x="-8718725" y="5302445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5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D21323-4D85-9618-8FDB-8D9A8FBD180B}"/>
              </a:ext>
            </a:extLst>
          </p:cNvPr>
          <p:cNvSpPr/>
          <p:nvPr/>
        </p:nvSpPr>
        <p:spPr>
          <a:xfrm>
            <a:off x="2383224" y="1386481"/>
            <a:ext cx="682906" cy="682906"/>
          </a:xfrm>
          <a:prstGeom prst="ellipse">
            <a:avLst/>
          </a:prstGeom>
          <a:solidFill>
            <a:srgbClr val="FF0000">
              <a:alpha val="56000"/>
            </a:srgbClr>
          </a:solidFill>
          <a:ln>
            <a:solidFill>
              <a:srgbClr val="FF0000">
                <a:alpha val="58000"/>
              </a:srgb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1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B3CA7F7-CC23-963E-F25F-7C08FA0EC681}"/>
              </a:ext>
            </a:extLst>
          </p:cNvPr>
          <p:cNvSpPr/>
          <p:nvPr/>
        </p:nvSpPr>
        <p:spPr>
          <a:xfrm>
            <a:off x="8909223" y="1386481"/>
            <a:ext cx="682906" cy="682906"/>
          </a:xfrm>
          <a:prstGeom prst="ellipse">
            <a:avLst/>
          </a:prstGeom>
          <a:solidFill>
            <a:srgbClr val="FF0000">
              <a:alpha val="56000"/>
            </a:srgbClr>
          </a:solidFill>
          <a:ln>
            <a:solidFill>
              <a:srgbClr val="FF0000">
                <a:alpha val="58000"/>
              </a:srgb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2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8C0913C-812B-583F-07DB-AD98243C506D}"/>
              </a:ext>
            </a:extLst>
          </p:cNvPr>
          <p:cNvSpPr/>
          <p:nvPr/>
        </p:nvSpPr>
        <p:spPr>
          <a:xfrm>
            <a:off x="2383224" y="4151797"/>
            <a:ext cx="682906" cy="682906"/>
          </a:xfrm>
          <a:prstGeom prst="ellipse">
            <a:avLst/>
          </a:prstGeom>
          <a:solidFill>
            <a:srgbClr val="FF0000">
              <a:alpha val="56000"/>
            </a:srgbClr>
          </a:solidFill>
          <a:ln>
            <a:solidFill>
              <a:srgbClr val="FF0000">
                <a:alpha val="58000"/>
              </a:srgb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3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A118B97-5E5F-BF77-00A6-D10E7356B866}"/>
              </a:ext>
            </a:extLst>
          </p:cNvPr>
          <p:cNvSpPr/>
          <p:nvPr/>
        </p:nvSpPr>
        <p:spPr>
          <a:xfrm>
            <a:off x="8909223" y="4151797"/>
            <a:ext cx="682906" cy="682906"/>
          </a:xfrm>
          <a:prstGeom prst="ellipse">
            <a:avLst/>
          </a:prstGeom>
          <a:solidFill>
            <a:srgbClr val="FF0000">
              <a:alpha val="56000"/>
            </a:srgbClr>
          </a:solidFill>
          <a:ln>
            <a:solidFill>
              <a:srgbClr val="FF0000">
                <a:alpha val="58000"/>
              </a:srgb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4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1D27F31-5D83-9DB6-3AC4-145814C02CE1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-8035819" y="1727934"/>
            <a:ext cx="7062293" cy="0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5B81A8E-FD98-E98F-9D22-9F367F8EF1A5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-8377272" y="2069387"/>
            <a:ext cx="0" cy="1275076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F894952-F88D-F102-DBC5-027C9271AAA9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>
            <a:off x="-8035819" y="3685916"/>
            <a:ext cx="3967030" cy="0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F27A99-4327-243C-C231-7FD26A7F6334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-8377272" y="4027369"/>
            <a:ext cx="0" cy="1275076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D2C5CED-15A0-069D-D9D2-8D5C8A450A09}"/>
              </a:ext>
            </a:extLst>
          </p:cNvPr>
          <p:cNvCxnSpPr>
            <a:cxnSpLocks/>
            <a:stCxn id="11" idx="6"/>
            <a:endCxn id="12" idx="2"/>
          </p:cNvCxnSpPr>
          <p:nvPr/>
        </p:nvCxnSpPr>
        <p:spPr>
          <a:xfrm>
            <a:off x="3066130" y="1727934"/>
            <a:ext cx="5843093" cy="0"/>
          </a:xfrm>
          <a:prstGeom prst="straightConnector1">
            <a:avLst/>
          </a:prstGeom>
          <a:ln w="50800">
            <a:solidFill>
              <a:srgbClr val="FF0000">
                <a:alpha val="58000"/>
              </a:srgb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F5F191D-90DD-B6E0-38AC-5EF0C400A53A}"/>
              </a:ext>
            </a:extLst>
          </p:cNvPr>
          <p:cNvCxnSpPr>
            <a:cxnSpLocks/>
            <a:stCxn id="12" idx="4"/>
            <a:endCxn id="13" idx="7"/>
          </p:cNvCxnSpPr>
          <p:nvPr/>
        </p:nvCxnSpPr>
        <p:spPr>
          <a:xfrm flipH="1">
            <a:off x="2966121" y="2069387"/>
            <a:ext cx="6284555" cy="2182419"/>
          </a:xfrm>
          <a:prstGeom prst="straightConnector1">
            <a:avLst/>
          </a:prstGeom>
          <a:ln w="50800">
            <a:solidFill>
              <a:srgbClr val="FF0000">
                <a:alpha val="58000"/>
              </a:srgb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A1D7C76-55E2-CFBE-9A07-9EC01963D09E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3066130" y="4493250"/>
            <a:ext cx="5843093" cy="0"/>
          </a:xfrm>
          <a:prstGeom prst="straightConnector1">
            <a:avLst/>
          </a:prstGeom>
          <a:ln w="50800">
            <a:solidFill>
              <a:srgbClr val="FF0000">
                <a:alpha val="58000"/>
              </a:srgb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41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616F2-41C2-CBE4-EB1B-CD3C7F5E9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" name="Slide Zoom 1">
                <a:extLst>
                  <a:ext uri="{FF2B5EF4-FFF2-40B4-BE49-F238E27FC236}">
                    <a16:creationId xmlns:a16="http://schemas.microsoft.com/office/drawing/2014/main" id="{894664E9-9331-A2D8-9AF0-E4129B4D8F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52205345"/>
                  </p:ext>
                </p:extLst>
              </p:nvPr>
            </p:nvGraphicFramePr>
            <p:xfrm>
              <a:off x="1642134" y="655296"/>
              <a:ext cx="8907732" cy="5010599"/>
            </p:xfrm>
            <a:graphic>
              <a:graphicData uri="http://schemas.microsoft.com/office/powerpoint/2016/slidezoom">
                <pslz:sldZm>
                  <pslz:sldZmObj sldId="288" cId="1279234595">
                    <pslz:zmPr id="{038BEC62-6587-4D21-8D45-CC4F8949AC50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907732" cy="501059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" name="Slide Zoom 1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894664E9-9331-A2D8-9AF0-E4129B4D8F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42134" y="655296"/>
                <a:ext cx="8907732" cy="501059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6" name="Oval 5">
            <a:extLst>
              <a:ext uri="{FF2B5EF4-FFF2-40B4-BE49-F238E27FC236}">
                <a16:creationId xmlns:a16="http://schemas.microsoft.com/office/drawing/2014/main" id="{4687DE19-2C39-7AC2-E99B-94226B3AF611}"/>
              </a:ext>
            </a:extLst>
          </p:cNvPr>
          <p:cNvSpPr/>
          <p:nvPr/>
        </p:nvSpPr>
        <p:spPr>
          <a:xfrm>
            <a:off x="-8718725" y="1386481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1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DAD656-08B6-DD2D-AA1C-3FB950B58D17}"/>
              </a:ext>
            </a:extLst>
          </p:cNvPr>
          <p:cNvSpPr/>
          <p:nvPr/>
        </p:nvSpPr>
        <p:spPr>
          <a:xfrm>
            <a:off x="-973526" y="1386481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2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5706EC0-4897-A76B-6048-AE42E4C1D5DC}"/>
              </a:ext>
            </a:extLst>
          </p:cNvPr>
          <p:cNvSpPr/>
          <p:nvPr/>
        </p:nvSpPr>
        <p:spPr>
          <a:xfrm>
            <a:off x="-8718725" y="3344463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3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CA0DDE-13FA-D64C-D4F5-C95FF22EC9F5}"/>
              </a:ext>
            </a:extLst>
          </p:cNvPr>
          <p:cNvSpPr/>
          <p:nvPr/>
        </p:nvSpPr>
        <p:spPr>
          <a:xfrm>
            <a:off x="-4068789" y="3344463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4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FA3F39C-5504-A49D-7764-E598E6F41F60}"/>
              </a:ext>
            </a:extLst>
          </p:cNvPr>
          <p:cNvSpPr/>
          <p:nvPr/>
        </p:nvSpPr>
        <p:spPr>
          <a:xfrm>
            <a:off x="-8718725" y="5302445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5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D8B4B7C-9CAA-9070-3B93-DA0E0B2C5F50}"/>
              </a:ext>
            </a:extLst>
          </p:cNvPr>
          <p:cNvSpPr/>
          <p:nvPr/>
        </p:nvSpPr>
        <p:spPr>
          <a:xfrm>
            <a:off x="2383224" y="1386481"/>
            <a:ext cx="682906" cy="682906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rgbClr val="FF0000">
                <a:alpha val="58000"/>
              </a:srgb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1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DD15E1-8134-5075-BA35-58B2E50661C3}"/>
              </a:ext>
            </a:extLst>
          </p:cNvPr>
          <p:cNvSpPr/>
          <p:nvPr/>
        </p:nvSpPr>
        <p:spPr>
          <a:xfrm>
            <a:off x="8909223" y="1386481"/>
            <a:ext cx="682906" cy="682906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rgbClr val="FF0000">
                <a:alpha val="58000"/>
              </a:srgb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2</a:t>
            </a:r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95A5B96-7EBB-4CD2-5643-6C2E2900E82F}"/>
              </a:ext>
            </a:extLst>
          </p:cNvPr>
          <p:cNvSpPr/>
          <p:nvPr/>
        </p:nvSpPr>
        <p:spPr>
          <a:xfrm>
            <a:off x="2383224" y="4151797"/>
            <a:ext cx="682906" cy="682906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rgbClr val="FF0000">
                <a:alpha val="58000"/>
              </a:srgb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3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1F8A25-E622-01F2-8BE1-6697DB771468}"/>
              </a:ext>
            </a:extLst>
          </p:cNvPr>
          <p:cNvSpPr/>
          <p:nvPr/>
        </p:nvSpPr>
        <p:spPr>
          <a:xfrm>
            <a:off x="8909223" y="4151797"/>
            <a:ext cx="682906" cy="682906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rgbClr val="FF0000">
                <a:alpha val="58000"/>
              </a:srgb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4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0CEC36-63A2-4249-BBE4-65444855AE3D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-8035819" y="1727934"/>
            <a:ext cx="7062293" cy="0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645C438-6F04-4271-272F-E4D83BC522C1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-8377272" y="2069387"/>
            <a:ext cx="0" cy="1275076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5D4A8F0-7808-1E98-803E-CFF9A08FA4C7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>
            <a:off x="-8035819" y="3685916"/>
            <a:ext cx="3967030" cy="0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EFC20CA-AF7B-3B5A-04F9-75222190FB76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-8377272" y="4027369"/>
            <a:ext cx="0" cy="1275076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D38EFA8-7C27-FC2E-97D5-D45CC505D9FC}"/>
              </a:ext>
            </a:extLst>
          </p:cNvPr>
          <p:cNvCxnSpPr>
            <a:cxnSpLocks/>
            <a:stCxn id="11" idx="6"/>
            <a:endCxn id="12" idx="2"/>
          </p:cNvCxnSpPr>
          <p:nvPr/>
        </p:nvCxnSpPr>
        <p:spPr>
          <a:xfrm>
            <a:off x="3066130" y="1727934"/>
            <a:ext cx="5843093" cy="0"/>
          </a:xfrm>
          <a:prstGeom prst="straightConnector1">
            <a:avLst/>
          </a:prstGeom>
          <a:ln w="50800">
            <a:solidFill>
              <a:srgbClr val="FF0000">
                <a:alpha val="58000"/>
              </a:srgb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5802A33-5AF9-7600-34F7-18875AE28B72}"/>
              </a:ext>
            </a:extLst>
          </p:cNvPr>
          <p:cNvCxnSpPr>
            <a:cxnSpLocks/>
            <a:stCxn id="12" idx="4"/>
            <a:endCxn id="13" idx="7"/>
          </p:cNvCxnSpPr>
          <p:nvPr/>
        </p:nvCxnSpPr>
        <p:spPr>
          <a:xfrm flipH="1">
            <a:off x="2966121" y="2069387"/>
            <a:ext cx="6284555" cy="2182419"/>
          </a:xfrm>
          <a:prstGeom prst="straightConnector1">
            <a:avLst/>
          </a:prstGeom>
          <a:ln w="50800">
            <a:solidFill>
              <a:srgbClr val="FF0000">
                <a:alpha val="58000"/>
              </a:srgb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36070C4-460E-D84B-78F2-174BA7181187}"/>
              </a:ext>
            </a:extLst>
          </p:cNvPr>
          <p:cNvCxnSpPr>
            <a:cxnSpLocks/>
            <a:stCxn id="13" idx="6"/>
            <a:endCxn id="14" idx="2"/>
          </p:cNvCxnSpPr>
          <p:nvPr/>
        </p:nvCxnSpPr>
        <p:spPr>
          <a:xfrm>
            <a:off x="3066130" y="4493250"/>
            <a:ext cx="5843093" cy="0"/>
          </a:xfrm>
          <a:prstGeom prst="straightConnector1">
            <a:avLst/>
          </a:prstGeom>
          <a:ln w="50800">
            <a:solidFill>
              <a:srgbClr val="FF0000">
                <a:alpha val="58000"/>
              </a:srgb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20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E6268-41E5-ECBB-A316-27B6C62EF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B2F22E02-9B3A-1431-5491-ED632E964137}"/>
              </a:ext>
            </a:extLst>
          </p:cNvPr>
          <p:cNvSpPr/>
          <p:nvPr/>
        </p:nvSpPr>
        <p:spPr>
          <a:xfrm>
            <a:off x="-8718725" y="1386481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1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F1823ED-1C59-BA4D-0D7D-CF9186ADBF63}"/>
              </a:ext>
            </a:extLst>
          </p:cNvPr>
          <p:cNvSpPr/>
          <p:nvPr/>
        </p:nvSpPr>
        <p:spPr>
          <a:xfrm>
            <a:off x="-973526" y="1386481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2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080156B-E500-3F47-D3E7-B6914511A9D7}"/>
              </a:ext>
            </a:extLst>
          </p:cNvPr>
          <p:cNvSpPr/>
          <p:nvPr/>
        </p:nvSpPr>
        <p:spPr>
          <a:xfrm>
            <a:off x="-8718725" y="3344463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3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551C8D-0E6C-EF52-4DC6-05918B197B01}"/>
              </a:ext>
            </a:extLst>
          </p:cNvPr>
          <p:cNvSpPr/>
          <p:nvPr/>
        </p:nvSpPr>
        <p:spPr>
          <a:xfrm>
            <a:off x="-4068789" y="3344463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4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41EEE-99E5-146C-7463-59263CC04B79}"/>
              </a:ext>
            </a:extLst>
          </p:cNvPr>
          <p:cNvSpPr/>
          <p:nvPr/>
        </p:nvSpPr>
        <p:spPr>
          <a:xfrm>
            <a:off x="-8718725" y="5302445"/>
            <a:ext cx="682906" cy="682906"/>
          </a:xfrm>
          <a:prstGeom prst="ellipse">
            <a:avLst/>
          </a:prstGeom>
          <a:solidFill>
            <a:schemeClr val="dk1">
              <a:alpha val="32000"/>
            </a:schemeClr>
          </a:solidFill>
          <a:ln>
            <a:solidFill>
              <a:prstClr val="ltGray">
                <a:alpha val="68000"/>
              </a:prst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5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C86A2B0-182D-E033-B8F1-EC0B4447CA3F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-8035819" y="1727934"/>
            <a:ext cx="7062293" cy="0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F99C70-A883-D74D-AAA3-01DAD32C6C81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-8377272" y="2069387"/>
            <a:ext cx="0" cy="1275076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2901AC-8D40-761B-8B51-2B5866C0A0BF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>
            <a:off x="-8035819" y="3685916"/>
            <a:ext cx="3967030" cy="0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7231120-D8C6-FB2F-590A-341A0C56313E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-8377272" y="4027369"/>
            <a:ext cx="0" cy="1275076"/>
          </a:xfrm>
          <a:prstGeom prst="straightConnector1">
            <a:avLst/>
          </a:prstGeom>
          <a:ln w="50800">
            <a:solidFill>
              <a:prstClr val="ltGray">
                <a:alpha val="68000"/>
              </a:prstClr>
            </a:solidFill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05275E5-694F-1C07-2264-B33BF1550D08}"/>
              </a:ext>
            </a:extLst>
          </p:cNvPr>
          <p:cNvSpPr txBox="1"/>
          <p:nvPr/>
        </p:nvSpPr>
        <p:spPr>
          <a:xfrm>
            <a:off x="4997397" y="254643"/>
            <a:ext cx="219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Guttenberg Diagram</a:t>
            </a:r>
            <a:endParaRPr lang="en-US" dirty="0"/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CD0B522C-1C7A-17B0-0033-129E5A7867B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13538374"/>
                  </p:ext>
                </p:extLst>
              </p:nvPr>
            </p:nvGraphicFramePr>
            <p:xfrm>
              <a:off x="1642134" y="974752"/>
              <a:ext cx="8907732" cy="5010599"/>
            </p:xfrm>
            <a:graphic>
              <a:graphicData uri="http://schemas.microsoft.com/office/powerpoint/2016/slidezoom">
                <pslz:sldZm>
                  <pslz:sldZmObj sldId="288" cId="1279234595">
                    <pslz:zmPr id="{038BEC62-6587-4D21-8D45-CC4F8949AC50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907732" cy="501059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CD0B522C-1C7A-17B0-0033-129E5A7867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42134" y="974752"/>
                <a:ext cx="8907732" cy="501059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1945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AFC7E33-B6B5-1335-110D-79A68D96A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540" y="319405"/>
            <a:ext cx="11231880" cy="1325563"/>
          </a:xfrm>
        </p:spPr>
        <p:txBody>
          <a:bodyPr>
            <a:noAutofit/>
          </a:bodyPr>
          <a:lstStyle/>
          <a:p>
            <a:r>
              <a:rPr lang="en-US" sz="2800" dirty="0"/>
              <a:t>“Freshly” Fruit Juice sales experience significant decrease due to healthier alternatives</a:t>
            </a:r>
            <a:endParaRPr lang="pl-PL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E77613-0CBD-B88F-D890-A2F04AE66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5280" y="6356350"/>
            <a:ext cx="4114800" cy="365125"/>
          </a:xfrm>
        </p:spPr>
        <p:txBody>
          <a:bodyPr/>
          <a:lstStyle/>
          <a:p>
            <a:r>
              <a:rPr lang="en-US"/>
              <a:t>Copyright © 2041 Konscript. All rights reserved.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FCD1F-1695-CABF-9329-D24D92E1A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7280" y="6356350"/>
            <a:ext cx="2743200" cy="365125"/>
          </a:xfrm>
        </p:spPr>
        <p:txBody>
          <a:bodyPr/>
          <a:lstStyle/>
          <a:p>
            <a:fld id="{E186BEE6-2E6D-43B6-885B-4324C3FE3324}" type="slidenum">
              <a:rPr lang="pl-PL" smtClean="0"/>
              <a:t>25</a:t>
            </a:fld>
            <a:endParaRPr lang="pl-PL"/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9E7A1409-CD55-17D3-92F4-9115AC77EDE2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509288938"/>
              </p:ext>
            </p:extLst>
          </p:nvPr>
        </p:nvGraphicFramePr>
        <p:xfrm>
          <a:off x="510540" y="1813560"/>
          <a:ext cx="5427980" cy="4472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C503FA0-99CD-9ECB-FCD4-B5445CE8F84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66840" y="1925955"/>
            <a:ext cx="4993640" cy="41090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Key takeaways between 2039 and 2040:</a:t>
            </a:r>
          </a:p>
          <a:p>
            <a:r>
              <a:rPr lang="en-US" sz="1800" dirty="0"/>
              <a:t>Sales volume between 2039 and 2040 reduced by 300 thousand units</a:t>
            </a:r>
          </a:p>
          <a:p>
            <a:r>
              <a:rPr lang="en-US" sz="1800" dirty="0"/>
              <a:t>Gross revenue 5% lower (from 174 mln USD in 2039 to 165 mln in 240 mln</a:t>
            </a:r>
          </a:p>
          <a:p>
            <a:r>
              <a:rPr lang="en-US" sz="1800" dirty="0"/>
              <a:t>„Freshly” Fruit Juice is mostly sold in stores</a:t>
            </a:r>
          </a:p>
          <a:p>
            <a:r>
              <a:rPr lang="en-US" sz="1800" dirty="0"/>
              <a:t>Online sales make up only 13% of total sales</a:t>
            </a:r>
          </a:p>
          <a:p>
            <a:r>
              <a:rPr lang="en-US" sz="1800" dirty="0"/>
              <a:t>Unit sales experience a slow but consistent decline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5498F4B8-39A3-2E1E-6CF1-A6F454C37F84}"/>
              </a:ext>
            </a:extLst>
          </p:cNvPr>
          <p:cNvSpPr/>
          <p:nvPr/>
        </p:nvSpPr>
        <p:spPr>
          <a:xfrm>
            <a:off x="3665220" y="2430780"/>
            <a:ext cx="833120" cy="406400"/>
          </a:xfrm>
          <a:prstGeom prst="wedgeRectCallout">
            <a:avLst>
              <a:gd name="adj1" fmla="val -92784"/>
              <a:gd name="adj2" fmla="val 90000"/>
            </a:avLst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-300,000 unit sales</a:t>
            </a:r>
            <a:endParaRPr lang="pl-PL" sz="1050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A28A604-1C6C-1DF5-EAF6-F59DE2E23530}"/>
              </a:ext>
            </a:extLst>
          </p:cNvPr>
          <p:cNvSpPr/>
          <p:nvPr/>
        </p:nvSpPr>
        <p:spPr>
          <a:xfrm rot="5400000">
            <a:off x="4387850" y="3733800"/>
            <a:ext cx="3629660" cy="20066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984883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1B2D62-BB74-1F5E-C6F6-7B93BF897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7834070-1C4A-7152-E721-F7D5D8B4B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220" y="319405"/>
            <a:ext cx="10916920" cy="1325563"/>
          </a:xfrm>
        </p:spPr>
        <p:txBody>
          <a:bodyPr>
            <a:noAutofit/>
          </a:bodyPr>
          <a:lstStyle/>
          <a:p>
            <a:r>
              <a:rPr lang="en-US" sz="2800" dirty="0"/>
              <a:t>“Freshly” Fruit Juice sales experience significant decrease due to healthier alternatives</a:t>
            </a:r>
            <a:endParaRPr lang="pl-PL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4B786D-0411-15CD-CA03-8A7D5E495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2041 Konscript. All rights reserved.</a:t>
            </a:r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C8FF4-D10C-4B97-BCC3-18D2F6700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26</a:t>
            </a:fld>
            <a:endParaRPr lang="pl-PL"/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C51B0FFD-3290-1B83-6118-733D4F048246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216329784"/>
              </p:ext>
            </p:extLst>
          </p:nvPr>
        </p:nvGraphicFramePr>
        <p:xfrm>
          <a:off x="6096000" y="1666875"/>
          <a:ext cx="5565140" cy="4619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347B4D1-2EC2-8A3A-E129-70229809E49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0203" y="1796415"/>
            <a:ext cx="4993640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Key takeaways between 2039 and 2040:</a:t>
            </a:r>
          </a:p>
          <a:p>
            <a:r>
              <a:rPr lang="en-US" sz="1800" dirty="0"/>
              <a:t>Sales volume between 2039 and 2040 reduced by 300 thousand units</a:t>
            </a:r>
          </a:p>
          <a:p>
            <a:r>
              <a:rPr lang="en-US" sz="1800" dirty="0"/>
              <a:t>Gross revenue 5% lower (from 174 mln USD in 2039 to 165 mln in 240 mln</a:t>
            </a:r>
          </a:p>
          <a:p>
            <a:r>
              <a:rPr lang="en-US" sz="1800" dirty="0"/>
              <a:t>„Freshly” Fruit Juice is mostly sold in stores</a:t>
            </a:r>
          </a:p>
          <a:p>
            <a:r>
              <a:rPr lang="en-US" sz="1800" dirty="0"/>
              <a:t>Online sales make up only 13% of total sales</a:t>
            </a:r>
          </a:p>
          <a:p>
            <a:r>
              <a:rPr lang="en-US" sz="1800" dirty="0"/>
              <a:t>Unit sales experience a slow but consistent decline</a:t>
            </a:r>
          </a:p>
        </p:txBody>
      </p:sp>
      <p:sp>
        <p:nvSpPr>
          <p:cNvPr id="17" name="Speech Bubble: Rectangle 16">
            <a:extLst>
              <a:ext uri="{FF2B5EF4-FFF2-40B4-BE49-F238E27FC236}">
                <a16:creationId xmlns:a16="http://schemas.microsoft.com/office/drawing/2014/main" id="{79214537-CF4D-C6DB-2CEF-8D1222FCE09F}"/>
              </a:ext>
            </a:extLst>
          </p:cNvPr>
          <p:cNvSpPr/>
          <p:nvPr/>
        </p:nvSpPr>
        <p:spPr>
          <a:xfrm>
            <a:off x="9697720" y="2357120"/>
            <a:ext cx="833120" cy="406400"/>
          </a:xfrm>
          <a:prstGeom prst="wedgeRectCallout">
            <a:avLst>
              <a:gd name="adj1" fmla="val -129308"/>
              <a:gd name="adj2" fmla="val 83386"/>
            </a:avLst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-300,000 unit sales</a:t>
            </a:r>
            <a:endParaRPr lang="pl-PL" sz="1050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4DD4F4C0-F250-FA65-6ADA-F429AB8C8FD9}"/>
              </a:ext>
            </a:extLst>
          </p:cNvPr>
          <p:cNvSpPr/>
          <p:nvPr/>
        </p:nvSpPr>
        <p:spPr>
          <a:xfrm rot="5400000">
            <a:off x="4281170" y="3733800"/>
            <a:ext cx="3629660" cy="20066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355257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091C6-64AC-5CEA-4B26-4445C20EB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D0FE31B-C509-F97B-3359-71D328C1E7B8}"/>
              </a:ext>
            </a:extLst>
          </p:cNvPr>
          <p:cNvSpPr/>
          <p:nvPr/>
        </p:nvSpPr>
        <p:spPr>
          <a:xfrm>
            <a:off x="1242099" y="1426920"/>
            <a:ext cx="3066550" cy="13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78569-4808-CFA0-0746-4A3D83CF4B70}"/>
              </a:ext>
            </a:extLst>
          </p:cNvPr>
          <p:cNvSpPr txBox="1"/>
          <p:nvPr/>
        </p:nvSpPr>
        <p:spPr>
          <a:xfrm>
            <a:off x="1238251" y="1748292"/>
            <a:ext cx="30665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Divide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9C12FD3-5D43-AB06-8287-6A0871A0803E}"/>
              </a:ext>
            </a:extLst>
          </p:cNvPr>
          <p:cNvSpPr/>
          <p:nvPr/>
        </p:nvSpPr>
        <p:spPr>
          <a:xfrm>
            <a:off x="4562725" y="1426920"/>
            <a:ext cx="3066550" cy="13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F0AF9A-9C2C-C6C4-3179-06FB1E736634}"/>
              </a:ext>
            </a:extLst>
          </p:cNvPr>
          <p:cNvSpPr txBox="1"/>
          <p:nvPr/>
        </p:nvSpPr>
        <p:spPr>
          <a:xfrm>
            <a:off x="4566576" y="1748292"/>
            <a:ext cx="30665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Rank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8FF1F0D-354E-AB9F-42A5-32A04FA3BCA8}"/>
              </a:ext>
            </a:extLst>
          </p:cNvPr>
          <p:cNvSpPr/>
          <p:nvPr/>
        </p:nvSpPr>
        <p:spPr>
          <a:xfrm>
            <a:off x="7883351" y="1426920"/>
            <a:ext cx="3066550" cy="13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211248-8F21-EC6A-710C-F91179FFCFA3}"/>
              </a:ext>
            </a:extLst>
          </p:cNvPr>
          <p:cNvSpPr txBox="1"/>
          <p:nvPr/>
        </p:nvSpPr>
        <p:spPr>
          <a:xfrm>
            <a:off x="7887201" y="1748292"/>
            <a:ext cx="3062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Reduce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C9C0996F-70E5-FD32-EF78-ECE57C03A473}"/>
              </a:ext>
            </a:extLst>
          </p:cNvPr>
          <p:cNvSpPr txBox="1">
            <a:spLocks/>
          </p:cNvSpPr>
          <p:nvPr/>
        </p:nvSpPr>
        <p:spPr>
          <a:xfrm>
            <a:off x="1508905" y="602901"/>
            <a:ext cx="9174190" cy="831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600" b="0" i="0" u="none" strike="noStrike" kern="1200" cap="none" spc="0" normalizeH="0" baseline="0" noProof="0" dirty="0">
                <a:ln>
                  <a:noFill/>
                </a:ln>
                <a:solidFill>
                  <a:srgbClr val="3A1772"/>
                </a:solidFill>
                <a:effectLst/>
                <a:uLnTx/>
                <a:uFillTx/>
                <a:latin typeface="Poppins SemiBold"/>
                <a:ea typeface="+mj-ea"/>
                <a:cs typeface="+mj-cs"/>
              </a:rPr>
              <a:t>Work on the content (text):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3A1772"/>
              </a:solidFill>
              <a:effectLst/>
              <a:uLnTx/>
              <a:uFillTx/>
              <a:latin typeface="Poppins SemiBold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00641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106DF-386E-8BC6-F487-7885D81B0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6A3BB-08DD-0A5C-0991-7BAB83BBD84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13750" y="1012825"/>
            <a:ext cx="9174190" cy="831215"/>
          </a:xfrm>
        </p:spPr>
        <p:txBody>
          <a:bodyPr/>
          <a:lstStyle/>
          <a:p>
            <a:r>
              <a:rPr lang="en-US" dirty="0"/>
              <a:t>Urban Transportation Trends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C6A21AA-BA81-0000-5074-4C7F1E3B94D4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1444907" y="5005425"/>
            <a:ext cx="9296399" cy="483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b="1" dirty="0"/>
              <a:t>+25%</a:t>
            </a:r>
            <a:r>
              <a:rPr lang="en-US" dirty="0"/>
              <a:t> growth in bike sharing</a:t>
            </a:r>
            <a:endParaRPr lang="en-US" b="0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4015CDD-03D0-E87E-BA35-434B18799C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907" y="3921754"/>
            <a:ext cx="9296399" cy="483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−12%</a:t>
            </a:r>
            <a:r>
              <a:rPr lang="en-US" dirty="0"/>
              <a:t> drop in public transit usage</a:t>
            </a:r>
            <a:endParaRPr lang="pl-PL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89F6400-27A0-7FA5-EDE1-63EC2848E3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907" y="2798585"/>
            <a:ext cx="929639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18%</a:t>
            </a:r>
            <a:r>
              <a:rPr lang="en-US" dirty="0"/>
              <a:t> of short urban trips now use e-scooters</a:t>
            </a:r>
          </a:p>
        </p:txBody>
      </p:sp>
    </p:spTree>
    <p:extLst>
      <p:ext uri="{BB962C8B-B14F-4D97-AF65-F5344CB8AC3E}">
        <p14:creationId xmlns:p14="http://schemas.microsoft.com/office/powerpoint/2010/main" val="250854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CD2D4-1420-7878-A67C-B41925281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64A7C308-F987-06D4-5D76-06FEAA0D00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1" y="1955043"/>
            <a:ext cx="10515599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sz="2000" dirty="0"/>
              <a:t>In 2079, </a:t>
            </a:r>
            <a:r>
              <a:rPr lang="en-US" sz="2000" dirty="0"/>
              <a:t>electric scooters accounted for 18% of all short-distance urban commutes across major cities in the U.S.</a:t>
            </a:r>
            <a:endParaRPr lang="pl-PL" sz="20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altLang="en-US" sz="2000" dirty="0"/>
              <a:t>Public </a:t>
            </a:r>
            <a:r>
              <a:rPr lang="en-US" sz="2000" dirty="0"/>
              <a:t>transportation usage dropped by 12% over the last two years due to remote work and flexible schedules.</a:t>
            </a:r>
            <a:endParaRPr lang="en-US" altLang="en-US" sz="20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altLang="en-US" sz="2000" dirty="0"/>
              <a:t>Bicycle </a:t>
            </a:r>
            <a:r>
              <a:rPr lang="en-US" sz="2000" dirty="0"/>
              <a:t>sharing programs saw a 25% increase in usage during the summer months in European cities</a:t>
            </a:r>
            <a:endParaRPr lang="en-US" altLang="en-US" sz="20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41F1275-D6E9-3603-B496-B0F180157E7D}"/>
              </a:ext>
            </a:extLst>
          </p:cNvPr>
          <p:cNvSpPr txBox="1">
            <a:spLocks/>
          </p:cNvSpPr>
          <p:nvPr/>
        </p:nvSpPr>
        <p:spPr>
          <a:xfrm>
            <a:off x="838200" y="34988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Urban Transportation Trends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2A47AFE-5FC0-888C-85E2-33CA1F300036}"/>
              </a:ext>
            </a:extLst>
          </p:cNvPr>
          <p:cNvSpPr/>
          <p:nvPr/>
        </p:nvSpPr>
        <p:spPr>
          <a:xfrm>
            <a:off x="1242099" y="-1582606"/>
            <a:ext cx="3066550" cy="13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4FC897-634C-E6DE-DF45-720D8EEABDB5}"/>
              </a:ext>
            </a:extLst>
          </p:cNvPr>
          <p:cNvSpPr txBox="1"/>
          <p:nvPr/>
        </p:nvSpPr>
        <p:spPr>
          <a:xfrm>
            <a:off x="1238251" y="-1261234"/>
            <a:ext cx="30665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Divide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16C2F85-04B6-4278-6D29-5F97F1C50D72}"/>
              </a:ext>
            </a:extLst>
          </p:cNvPr>
          <p:cNvSpPr/>
          <p:nvPr/>
        </p:nvSpPr>
        <p:spPr>
          <a:xfrm>
            <a:off x="4562725" y="-1582606"/>
            <a:ext cx="3066550" cy="13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89458F-000B-07AD-FC8A-54AC29B9A0D6}"/>
              </a:ext>
            </a:extLst>
          </p:cNvPr>
          <p:cNvSpPr txBox="1"/>
          <p:nvPr/>
        </p:nvSpPr>
        <p:spPr>
          <a:xfrm>
            <a:off x="4566576" y="-1261234"/>
            <a:ext cx="30665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Rank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0F451E4-5E2D-5913-01E0-8B2225A7BA75}"/>
              </a:ext>
            </a:extLst>
          </p:cNvPr>
          <p:cNvSpPr/>
          <p:nvPr/>
        </p:nvSpPr>
        <p:spPr>
          <a:xfrm>
            <a:off x="7883351" y="-1582606"/>
            <a:ext cx="3066550" cy="13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4188BC-B9CE-386A-F7E4-8EFFE4E2F20A}"/>
              </a:ext>
            </a:extLst>
          </p:cNvPr>
          <p:cNvSpPr txBox="1"/>
          <p:nvPr/>
        </p:nvSpPr>
        <p:spPr>
          <a:xfrm>
            <a:off x="7887201" y="-1261234"/>
            <a:ext cx="3062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Reduce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82B879B-1B6C-592F-2D0E-B01C5EB9E74F}"/>
              </a:ext>
            </a:extLst>
          </p:cNvPr>
          <p:cNvSpPr txBox="1">
            <a:spLocks/>
          </p:cNvSpPr>
          <p:nvPr/>
        </p:nvSpPr>
        <p:spPr>
          <a:xfrm>
            <a:off x="1508905" y="-2406625"/>
            <a:ext cx="9174190" cy="831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600" b="0" i="0" u="none" strike="noStrike" kern="1200" cap="none" spc="0" normalizeH="0" baseline="0" noProof="0" dirty="0">
                <a:ln>
                  <a:noFill/>
                </a:ln>
                <a:solidFill>
                  <a:srgbClr val="3A1772"/>
                </a:solidFill>
                <a:effectLst/>
                <a:uLnTx/>
                <a:uFillTx/>
                <a:latin typeface="Poppins SemiBold"/>
                <a:ea typeface="+mj-ea"/>
                <a:cs typeface="+mj-cs"/>
              </a:rPr>
              <a:t>Work on the content (text):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3A1772"/>
              </a:solidFill>
              <a:effectLst/>
              <a:uLnTx/>
              <a:uFillTx/>
              <a:latin typeface="Poppins SemiBold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9208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798BF-C030-06D0-D3D8-DDA7C0903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550EF37B-30FE-B2C6-3CB8-1744A316F6BF}"/>
              </a:ext>
            </a:extLst>
          </p:cNvPr>
          <p:cNvSpPr/>
          <p:nvPr/>
        </p:nvSpPr>
        <p:spPr>
          <a:xfrm flipV="1">
            <a:off x="5712872" y="2153550"/>
            <a:ext cx="1576928" cy="8899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1176DB77-7B37-F70C-4D1C-B681A187A456}"/>
              </a:ext>
            </a:extLst>
          </p:cNvPr>
          <p:cNvSpPr/>
          <p:nvPr/>
        </p:nvSpPr>
        <p:spPr>
          <a:xfrm flipV="1">
            <a:off x="5761042" y="1490886"/>
            <a:ext cx="3128958" cy="8899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921AFBF-9064-892F-6E80-60A21DFF5AFE}"/>
              </a:ext>
            </a:extLst>
          </p:cNvPr>
          <p:cNvSpPr txBox="1"/>
          <p:nvPr/>
        </p:nvSpPr>
        <p:spPr>
          <a:xfrm>
            <a:off x="0" y="6885956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Image source: https://storyset.com/illustration/electric-transport/bro</a:t>
            </a:r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C715C59-E801-152A-0E28-AF64B5AE548E}"/>
              </a:ext>
            </a:extLst>
          </p:cNvPr>
          <p:cNvSpPr txBox="1"/>
          <p:nvPr/>
        </p:nvSpPr>
        <p:spPr>
          <a:xfrm>
            <a:off x="5692552" y="962599"/>
            <a:ext cx="472875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+mj-lt"/>
              </a:rPr>
              <a:t>E-Scooters and Bikes Replace Short Car Trips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BDDD2AA8-629A-C92A-F2AA-38894D24EE21}"/>
              </a:ext>
            </a:extLst>
          </p:cNvPr>
          <p:cNvSpPr/>
          <p:nvPr/>
        </p:nvSpPr>
        <p:spPr>
          <a:xfrm>
            <a:off x="879673" y="4322593"/>
            <a:ext cx="3066550" cy="169983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45F38EF1-CE21-620B-7108-CDEF0E2F02DD}"/>
              </a:ext>
            </a:extLst>
          </p:cNvPr>
          <p:cNvGrpSpPr/>
          <p:nvPr/>
        </p:nvGrpSpPr>
        <p:grpSpPr>
          <a:xfrm>
            <a:off x="1634530" y="4537285"/>
            <a:ext cx="1556837" cy="1270453"/>
            <a:chOff x="1512301" y="4493129"/>
            <a:chExt cx="1556837" cy="127045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FBE1295-5294-CEE5-0C83-5B4A1EB363FA}"/>
                </a:ext>
              </a:extLst>
            </p:cNvPr>
            <p:cNvSpPr txBox="1"/>
            <p:nvPr/>
          </p:nvSpPr>
          <p:spPr>
            <a:xfrm>
              <a:off x="1542758" y="4493129"/>
              <a:ext cx="149592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18%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88CDCFC-A087-0DA1-C2A6-95CDBC79BF6E}"/>
                </a:ext>
              </a:extLst>
            </p:cNvPr>
            <p:cNvSpPr txBox="1"/>
            <p:nvPr/>
          </p:nvSpPr>
          <p:spPr>
            <a:xfrm>
              <a:off x="1512301" y="5363472"/>
              <a:ext cx="15568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E-scooters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553D3EA9-BE5D-0E22-3B0E-3FD2E0B8FEDA}"/>
              </a:ext>
            </a:extLst>
          </p:cNvPr>
          <p:cNvSpPr/>
          <p:nvPr/>
        </p:nvSpPr>
        <p:spPr>
          <a:xfrm>
            <a:off x="4562725" y="4322593"/>
            <a:ext cx="3066550" cy="169983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132669B3-9607-C175-F126-B85D53AAB382}"/>
              </a:ext>
            </a:extLst>
          </p:cNvPr>
          <p:cNvGrpSpPr/>
          <p:nvPr/>
        </p:nvGrpSpPr>
        <p:grpSpPr>
          <a:xfrm>
            <a:off x="4665160" y="4537285"/>
            <a:ext cx="2861681" cy="1270453"/>
            <a:chOff x="4665160" y="4493129"/>
            <a:chExt cx="2861681" cy="1270453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F940F1A-3462-D2BA-57CB-6EE080D6C64C}"/>
                </a:ext>
              </a:extLst>
            </p:cNvPr>
            <p:cNvSpPr txBox="1"/>
            <p:nvPr/>
          </p:nvSpPr>
          <p:spPr>
            <a:xfrm>
              <a:off x="5173312" y="4493129"/>
              <a:ext cx="184537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-12%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0F863209-51F2-E5F0-960B-21E09DC6C27F}"/>
                </a:ext>
              </a:extLst>
            </p:cNvPr>
            <p:cNvSpPr txBox="1"/>
            <p:nvPr/>
          </p:nvSpPr>
          <p:spPr>
            <a:xfrm>
              <a:off x="4665160" y="5363472"/>
              <a:ext cx="2861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Public transportation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286E0D62-2507-17E8-8508-534316EEE41F}"/>
              </a:ext>
            </a:extLst>
          </p:cNvPr>
          <p:cNvSpPr/>
          <p:nvPr/>
        </p:nvSpPr>
        <p:spPr>
          <a:xfrm>
            <a:off x="8245777" y="4322593"/>
            <a:ext cx="3066550" cy="169983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466D0EA-F856-71AF-493D-A7FB8244F058}"/>
              </a:ext>
            </a:extLst>
          </p:cNvPr>
          <p:cNvGrpSpPr/>
          <p:nvPr/>
        </p:nvGrpSpPr>
        <p:grpSpPr>
          <a:xfrm>
            <a:off x="8720910" y="4537285"/>
            <a:ext cx="2116285" cy="1270453"/>
            <a:chOff x="8610303" y="4493129"/>
            <a:chExt cx="2116285" cy="1270453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58D4C64-26D8-9726-4E16-101D7BAB602B}"/>
                </a:ext>
              </a:extLst>
            </p:cNvPr>
            <p:cNvSpPr txBox="1"/>
            <p:nvPr/>
          </p:nvSpPr>
          <p:spPr>
            <a:xfrm>
              <a:off x="8634348" y="4493129"/>
              <a:ext cx="206819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+25%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6912283-5CD5-367C-559E-C17FA7412518}"/>
                </a:ext>
              </a:extLst>
            </p:cNvPr>
            <p:cNvSpPr txBox="1"/>
            <p:nvPr/>
          </p:nvSpPr>
          <p:spPr>
            <a:xfrm>
              <a:off x="8610303" y="5363472"/>
              <a:ext cx="21162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Bicycle sharing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6" name="Graphic 105">
            <a:extLst>
              <a:ext uri="{FF2B5EF4-FFF2-40B4-BE49-F238E27FC236}">
                <a16:creationId xmlns:a16="http://schemas.microsoft.com/office/drawing/2014/main" id="{2E6F81C3-4CA2-2324-6DED-EB33CFD180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1013" y="333568"/>
            <a:ext cx="3446508" cy="344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3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AB134-52A5-D1C6-4669-665B3B08A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655-4C63-4477-2B2B-83221D117B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76400" y="365125"/>
            <a:ext cx="10515600" cy="1325563"/>
          </a:xfrm>
        </p:spPr>
        <p:txBody>
          <a:bodyPr/>
          <a:lstStyle/>
          <a:p>
            <a:r>
              <a:rPr lang="en-US" dirty="0"/>
              <a:t>Urban Transportation Trends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566FFFD-0842-C97D-AF1A-847D2BD9C0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0308" y="3377096"/>
            <a:ext cx="5242558" cy="1165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/>
              <a:t>−12% </a:t>
            </a:r>
            <a:endParaRPr lang="pl-PL" sz="4000" b="1" dirty="0"/>
          </a:p>
          <a:p>
            <a:pPr marL="0" indent="0" algn="ctr">
              <a:buNone/>
            </a:pPr>
            <a:r>
              <a:rPr lang="en-US" dirty="0"/>
              <a:t>drop in usage</a:t>
            </a:r>
            <a:endParaRPr lang="pl-PL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99C9368-D0E7-406A-D658-8B385E85B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732" y="3377096"/>
            <a:ext cx="2640955" cy="2000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4000" b="1" dirty="0"/>
              <a:t>18%</a:t>
            </a:r>
            <a:endParaRPr lang="pl-PL" sz="4000" b="1" dirty="0"/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pl-PL" dirty="0"/>
              <a:t> of</a:t>
            </a:r>
            <a:r>
              <a:rPr lang="en-US" dirty="0"/>
              <a:t> short urban trips now use</a:t>
            </a:r>
            <a:endParaRPr lang="en-US" altLang="en-US" dirty="0"/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348D4B35-6E1A-D05E-43D9-EA9028E7E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2866" y="3377096"/>
            <a:ext cx="2640955" cy="1165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000" b="1" dirty="0"/>
              <a:t>+25% </a:t>
            </a:r>
            <a:endParaRPr lang="pl-PL" sz="4000" b="1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growth in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4DC6283-29CA-85AB-ECA1-CB9635DAA9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5562" y="2606410"/>
            <a:ext cx="296414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sz="3200" dirty="0">
                <a:solidFill>
                  <a:schemeClr val="accent2"/>
                </a:solidFill>
              </a:rPr>
              <a:t>E</a:t>
            </a:r>
            <a:r>
              <a:rPr lang="en-US" sz="3200" dirty="0">
                <a:solidFill>
                  <a:schemeClr val="accent2"/>
                </a:solidFill>
              </a:rPr>
              <a:t>-scooters</a:t>
            </a:r>
            <a:endParaRPr lang="en-US" altLang="en-US" sz="3200" dirty="0">
              <a:solidFill>
                <a:schemeClr val="accent2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BEFD9C3-310C-28A6-E1CB-DF67676924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8618" y="2668332"/>
            <a:ext cx="3922788" cy="539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sz="3200" dirty="0">
                <a:solidFill>
                  <a:schemeClr val="accent2"/>
                </a:solidFill>
              </a:rPr>
              <a:t>P</a:t>
            </a:r>
            <a:r>
              <a:rPr lang="en-US" sz="3200" dirty="0" err="1">
                <a:solidFill>
                  <a:schemeClr val="accent2"/>
                </a:solidFill>
              </a:rPr>
              <a:t>ublic</a:t>
            </a:r>
            <a:r>
              <a:rPr lang="en-US" sz="3200" dirty="0">
                <a:solidFill>
                  <a:schemeClr val="accent2"/>
                </a:solidFill>
              </a:rPr>
              <a:t> transit</a:t>
            </a:r>
            <a:endParaRPr lang="pl-PL" sz="3200" dirty="0">
              <a:solidFill>
                <a:schemeClr val="accent2"/>
              </a:solidFill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316CF6EC-0CC5-E997-671C-72FACF747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51406" y="2651550"/>
            <a:ext cx="3922788" cy="539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sz="3200" dirty="0">
                <a:solidFill>
                  <a:schemeClr val="accent2"/>
                </a:solidFill>
              </a:rPr>
              <a:t>Bike sharing</a:t>
            </a:r>
          </a:p>
        </p:txBody>
      </p:sp>
    </p:spTree>
    <p:extLst>
      <p:ext uri="{BB962C8B-B14F-4D97-AF65-F5344CB8AC3E}">
        <p14:creationId xmlns:p14="http://schemas.microsoft.com/office/powerpoint/2010/main" val="146986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BD8305-C3B5-AE35-C2B9-2C89E2D7E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48218-D306-E1A6-828D-C65722702A9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76400" y="365125"/>
            <a:ext cx="10515600" cy="1325563"/>
          </a:xfrm>
        </p:spPr>
        <p:txBody>
          <a:bodyPr/>
          <a:lstStyle/>
          <a:p>
            <a:r>
              <a:rPr lang="en-US" dirty="0"/>
              <a:t>Urban Transportation Trends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5FE789F-4F44-0128-B326-76F3057878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1" y="3380571"/>
            <a:ext cx="3200400" cy="1553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/>
              <a:t>−12% </a:t>
            </a:r>
            <a:endParaRPr lang="pl-PL" sz="4000" b="1" dirty="0"/>
          </a:p>
          <a:p>
            <a:pPr marL="0" indent="0" algn="ctr">
              <a:buNone/>
            </a:pPr>
            <a:r>
              <a:rPr lang="en-US" dirty="0"/>
              <a:t>drop in public transit usage</a:t>
            </a:r>
            <a:endParaRPr lang="pl-PL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FDEF996-87A9-C908-9933-93368C70D2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637" y="2941733"/>
            <a:ext cx="2640955" cy="2431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sz="4000" b="1" dirty="0"/>
              <a:t>18%</a:t>
            </a:r>
            <a:endParaRPr lang="pl-PL" sz="4000" b="1" dirty="0"/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pl-PL" dirty="0"/>
              <a:t> of</a:t>
            </a:r>
            <a:r>
              <a:rPr lang="en-US" dirty="0"/>
              <a:t> short urban trips now use e-scooters</a:t>
            </a:r>
            <a:endParaRPr lang="en-US" altLang="en-US" dirty="0"/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243763D1-7CD0-3F01-D626-FB5AFDB013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1291" y="3380571"/>
            <a:ext cx="2640955" cy="1553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000" b="1" dirty="0"/>
              <a:t>+25% </a:t>
            </a:r>
            <a:endParaRPr lang="pl-PL" sz="4000" b="1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growth in bike sharing</a:t>
            </a:r>
          </a:p>
        </p:txBody>
      </p:sp>
    </p:spTree>
    <p:extLst>
      <p:ext uri="{BB962C8B-B14F-4D97-AF65-F5344CB8AC3E}">
        <p14:creationId xmlns:p14="http://schemas.microsoft.com/office/powerpoint/2010/main" val="206003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23F04-DDD5-9B6A-C194-973BE72CE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C4C8-F18A-957F-2A0F-7E039A04B63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444907" y="269194"/>
            <a:ext cx="10515600" cy="1325563"/>
          </a:xfrm>
        </p:spPr>
        <p:txBody>
          <a:bodyPr>
            <a:normAutofit/>
          </a:bodyPr>
          <a:lstStyle/>
          <a:p>
            <a:r>
              <a:rPr lang="en-US" sz="2000" dirty="0"/>
              <a:t>Urban Transportation Trends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4EF3BF-D1CF-06FB-5585-B7598FBD63A6}"/>
              </a:ext>
            </a:extLst>
          </p:cNvPr>
          <p:cNvSpPr txBox="1"/>
          <p:nvPr/>
        </p:nvSpPr>
        <p:spPr>
          <a:xfrm>
            <a:off x="762000" y="-2438400"/>
            <a:ext cx="7618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1. SCALE – Place them as 3 vertical text boxes. Consider making title bigger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C71CE8-970A-C6C7-0545-E0763FEA4D0E}"/>
              </a:ext>
            </a:extLst>
          </p:cNvPr>
          <p:cNvSpPr txBox="1"/>
          <p:nvPr/>
        </p:nvSpPr>
        <p:spPr>
          <a:xfrm>
            <a:off x="762000" y="-1892109"/>
            <a:ext cx="6407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2. FORM – Pick a design or template you’d like to follow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534743-587B-4EC2-2177-1A46BBC9E73A}"/>
              </a:ext>
            </a:extLst>
          </p:cNvPr>
          <p:cNvSpPr txBox="1"/>
          <p:nvPr/>
        </p:nvSpPr>
        <p:spPr>
          <a:xfrm>
            <a:off x="762000" y="-1345818"/>
            <a:ext cx="4045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3. ALIGNMENT – Group and align boxes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90151C-1D95-834C-5203-1D46F5BED363}"/>
              </a:ext>
            </a:extLst>
          </p:cNvPr>
          <p:cNvSpPr txBox="1"/>
          <p:nvPr/>
        </p:nvSpPr>
        <p:spPr>
          <a:xfrm>
            <a:off x="762000" y="-859679"/>
            <a:ext cx="4935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4. DESIGN – Color? Contrast? Symmetry?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F3DCF9B-E21F-28E9-3751-C203690B1B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907" y="5005425"/>
            <a:ext cx="9296399" cy="483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+25%</a:t>
            </a:r>
            <a:r>
              <a:rPr lang="en-US" dirty="0"/>
              <a:t> growth in </a:t>
            </a:r>
            <a:r>
              <a:rPr lang="en-US" b="1" dirty="0"/>
              <a:t>bike sharing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888C9D3-5E94-4336-D548-C686C9CE1C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907" y="3921754"/>
            <a:ext cx="9296399" cy="483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−12%</a:t>
            </a:r>
            <a:r>
              <a:rPr lang="en-US" dirty="0"/>
              <a:t> drop in </a:t>
            </a:r>
            <a:r>
              <a:rPr lang="en-US" b="1" dirty="0"/>
              <a:t>public transit </a:t>
            </a:r>
            <a:r>
              <a:rPr lang="en-US" dirty="0"/>
              <a:t>usage</a:t>
            </a:r>
            <a:endParaRPr lang="pl-PL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536C1663-697A-43A3-46AD-F3556B15B7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4907" y="2798585"/>
            <a:ext cx="929639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18%</a:t>
            </a:r>
            <a:r>
              <a:rPr lang="en-US" dirty="0"/>
              <a:t> of short urban trips now use </a:t>
            </a:r>
            <a:r>
              <a:rPr lang="en-US" b="1" dirty="0"/>
              <a:t>e-scooters</a:t>
            </a:r>
          </a:p>
        </p:txBody>
      </p:sp>
    </p:spTree>
    <p:extLst>
      <p:ext uri="{BB962C8B-B14F-4D97-AF65-F5344CB8AC3E}">
        <p14:creationId xmlns:p14="http://schemas.microsoft.com/office/powerpoint/2010/main" val="326589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C74D75-FF8B-4A6F-3E46-C3FE0BCAA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14A92B8-1862-4DE4-C6A9-8820065B148E}"/>
              </a:ext>
            </a:extLst>
          </p:cNvPr>
          <p:cNvSpPr/>
          <p:nvPr/>
        </p:nvSpPr>
        <p:spPr>
          <a:xfrm flipV="1">
            <a:off x="5712872" y="2153550"/>
            <a:ext cx="1576928" cy="8899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32477CE-091D-A434-5C87-2F10624BCC8A}"/>
              </a:ext>
            </a:extLst>
          </p:cNvPr>
          <p:cNvSpPr/>
          <p:nvPr/>
        </p:nvSpPr>
        <p:spPr>
          <a:xfrm flipV="1">
            <a:off x="5761042" y="1490886"/>
            <a:ext cx="3128958" cy="8899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C16D66-A4E4-92E6-A9BF-59F8E39E9915}"/>
              </a:ext>
            </a:extLst>
          </p:cNvPr>
          <p:cNvSpPr txBox="1"/>
          <p:nvPr/>
        </p:nvSpPr>
        <p:spPr>
          <a:xfrm>
            <a:off x="5692552" y="962599"/>
            <a:ext cx="472875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+mj-lt"/>
              </a:rPr>
              <a:t>E-Scooters and Bikes Replace Short Car Trips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545F789-F4F5-66D0-C10B-A6FADC37FA4A}"/>
              </a:ext>
            </a:extLst>
          </p:cNvPr>
          <p:cNvSpPr/>
          <p:nvPr/>
        </p:nvSpPr>
        <p:spPr>
          <a:xfrm>
            <a:off x="879673" y="4322593"/>
            <a:ext cx="3066550" cy="169983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07FFF28-DAD5-6FB3-A69F-1FA9EF8DE883}"/>
              </a:ext>
            </a:extLst>
          </p:cNvPr>
          <p:cNvGrpSpPr/>
          <p:nvPr/>
        </p:nvGrpSpPr>
        <p:grpSpPr>
          <a:xfrm>
            <a:off x="1634530" y="4537285"/>
            <a:ext cx="1556837" cy="1270453"/>
            <a:chOff x="1512301" y="4493129"/>
            <a:chExt cx="1556837" cy="127045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CB038C-6B4E-F219-9107-55FC304B5311}"/>
                </a:ext>
              </a:extLst>
            </p:cNvPr>
            <p:cNvSpPr txBox="1"/>
            <p:nvPr/>
          </p:nvSpPr>
          <p:spPr>
            <a:xfrm>
              <a:off x="1542758" y="4493129"/>
              <a:ext cx="149592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18%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81E904F-CD39-483B-38AD-31C66FFAFD80}"/>
                </a:ext>
              </a:extLst>
            </p:cNvPr>
            <p:cNvSpPr txBox="1"/>
            <p:nvPr/>
          </p:nvSpPr>
          <p:spPr>
            <a:xfrm>
              <a:off x="1512301" y="5363472"/>
              <a:ext cx="15568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E-scooters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B79D66F-6AB1-49C4-94B7-C839403C586D}"/>
              </a:ext>
            </a:extLst>
          </p:cNvPr>
          <p:cNvSpPr/>
          <p:nvPr/>
        </p:nvSpPr>
        <p:spPr>
          <a:xfrm>
            <a:off x="4562725" y="4322593"/>
            <a:ext cx="3066550" cy="169983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A3AEE94-E787-C12B-3AF0-76687B56CD1F}"/>
              </a:ext>
            </a:extLst>
          </p:cNvPr>
          <p:cNvGrpSpPr/>
          <p:nvPr/>
        </p:nvGrpSpPr>
        <p:grpSpPr>
          <a:xfrm>
            <a:off x="4665160" y="4537285"/>
            <a:ext cx="2861681" cy="1270453"/>
            <a:chOff x="4665160" y="4493129"/>
            <a:chExt cx="2861681" cy="127045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08CF12B-47A4-1987-16D8-DCCCD97D9827}"/>
                </a:ext>
              </a:extLst>
            </p:cNvPr>
            <p:cNvSpPr txBox="1"/>
            <p:nvPr/>
          </p:nvSpPr>
          <p:spPr>
            <a:xfrm>
              <a:off x="5173312" y="4493129"/>
              <a:ext cx="184537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-12%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78880ED-C177-3E9F-7E06-C04438B868C5}"/>
                </a:ext>
              </a:extLst>
            </p:cNvPr>
            <p:cNvSpPr txBox="1"/>
            <p:nvPr/>
          </p:nvSpPr>
          <p:spPr>
            <a:xfrm>
              <a:off x="4665160" y="5363472"/>
              <a:ext cx="2861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Public transportation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9A28FD8-E8CF-F0B3-A8AA-510B977647E2}"/>
              </a:ext>
            </a:extLst>
          </p:cNvPr>
          <p:cNvSpPr/>
          <p:nvPr/>
        </p:nvSpPr>
        <p:spPr>
          <a:xfrm>
            <a:off x="8245777" y="4322593"/>
            <a:ext cx="3066550" cy="169983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F4F3962-C27A-B786-545D-CEFB58417B98}"/>
              </a:ext>
            </a:extLst>
          </p:cNvPr>
          <p:cNvGrpSpPr/>
          <p:nvPr/>
        </p:nvGrpSpPr>
        <p:grpSpPr>
          <a:xfrm>
            <a:off x="8720910" y="4537285"/>
            <a:ext cx="2116285" cy="1270453"/>
            <a:chOff x="8610303" y="4493129"/>
            <a:chExt cx="2116285" cy="127045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E1DFBCF-6706-3178-5312-2BBA2CAE324C}"/>
                </a:ext>
              </a:extLst>
            </p:cNvPr>
            <p:cNvSpPr txBox="1"/>
            <p:nvPr/>
          </p:nvSpPr>
          <p:spPr>
            <a:xfrm>
              <a:off x="8634348" y="4493129"/>
              <a:ext cx="206819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5400" b="1" dirty="0">
                  <a:solidFill>
                    <a:schemeClr val="bg1"/>
                  </a:solidFill>
                </a:rPr>
                <a:t>+25%</a:t>
              </a:r>
              <a:endParaRPr 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678AC6E-A265-5AAA-3E0B-E3D79AF679AD}"/>
                </a:ext>
              </a:extLst>
            </p:cNvPr>
            <p:cNvSpPr txBox="1"/>
            <p:nvPr/>
          </p:nvSpPr>
          <p:spPr>
            <a:xfrm>
              <a:off x="8610303" y="5363472"/>
              <a:ext cx="21162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bg1"/>
                  </a:solidFill>
                </a:rPr>
                <a:t>Bicycle sharing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2" name="Graphic 31">
            <a:extLst>
              <a:ext uri="{FF2B5EF4-FFF2-40B4-BE49-F238E27FC236}">
                <a16:creationId xmlns:a16="http://schemas.microsoft.com/office/drawing/2014/main" id="{9F1FF240-0213-4BD7-4F2C-19C005B366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1013" y="333568"/>
            <a:ext cx="3446508" cy="344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9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873D91-02D4-7F33-2DD2-01D62F407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240F1EB0-37CE-7C13-7593-C4BC89BD4910}"/>
              </a:ext>
            </a:extLst>
          </p:cNvPr>
          <p:cNvSpPr txBox="1">
            <a:spLocks/>
          </p:cNvSpPr>
          <p:nvPr/>
        </p:nvSpPr>
        <p:spPr>
          <a:xfrm>
            <a:off x="838200" y="5775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0" dirty="0">
                <a:solidFill>
                  <a:schemeClr val="accent2"/>
                </a:solidFill>
              </a:rPr>
              <a:t>City Travel Is Shifting to Two Wheels</a:t>
            </a:r>
            <a:endParaRPr lang="pl-PL" b="0" dirty="0">
              <a:solidFill>
                <a:schemeClr val="accent2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205B051-9DC9-AC01-0527-C4A0AC9DB427}"/>
              </a:ext>
            </a:extLst>
          </p:cNvPr>
          <p:cNvGrpSpPr/>
          <p:nvPr/>
        </p:nvGrpSpPr>
        <p:grpSpPr>
          <a:xfrm>
            <a:off x="7893193" y="1856040"/>
            <a:ext cx="3768905" cy="3932259"/>
            <a:chOff x="8066813" y="2099880"/>
            <a:chExt cx="3768905" cy="393225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4042C48-B560-7E05-A3DD-82D6067F5581}"/>
                </a:ext>
              </a:extLst>
            </p:cNvPr>
            <p:cNvGrpSpPr/>
            <p:nvPr/>
          </p:nvGrpSpPr>
          <p:grpSpPr>
            <a:xfrm>
              <a:off x="8066813" y="4676096"/>
              <a:ext cx="3245514" cy="1356043"/>
              <a:chOff x="8066813" y="4676096"/>
              <a:chExt cx="3245514" cy="1356043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DD21E7C8-AE0C-340F-A8AB-B2E01DE46F8E}"/>
                  </a:ext>
                </a:extLst>
              </p:cNvPr>
              <p:cNvSpPr/>
              <p:nvPr/>
            </p:nvSpPr>
            <p:spPr>
              <a:xfrm>
                <a:off x="8066813" y="4676096"/>
                <a:ext cx="3066550" cy="1356043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6F6CF8B7-29BC-1159-01DD-347EFA3E8280}"/>
                  </a:ext>
                </a:extLst>
              </p:cNvPr>
              <p:cNvSpPr/>
              <p:nvPr/>
            </p:nvSpPr>
            <p:spPr>
              <a:xfrm>
                <a:off x="8245777" y="4770510"/>
                <a:ext cx="3066550" cy="1052320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1">
                <a:extLst>
                  <a:ext uri="{FF2B5EF4-FFF2-40B4-BE49-F238E27FC236}">
                    <a16:creationId xmlns:a16="http://schemas.microsoft.com/office/drawing/2014/main" id="{62D8B1DA-8F88-57A7-B2AB-99885B2861C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066814" y="4799344"/>
                <a:ext cx="3066550" cy="105464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  <a:sp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sz="3600" b="1" dirty="0">
                    <a:solidFill>
                      <a:schemeClr val="accent1"/>
                    </a:solidFill>
                  </a:rPr>
                  <a:t>+25% </a:t>
                </a:r>
                <a:endParaRPr lang="pl-PL" sz="3600" b="1" dirty="0">
                  <a:solidFill>
                    <a:schemeClr val="accent1"/>
                  </a:solidFill>
                </a:endParaRPr>
              </a:p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sz="2400" dirty="0">
                    <a:solidFill>
                      <a:schemeClr val="accent1"/>
                    </a:solidFill>
                  </a:rPr>
                  <a:t>bike sharing</a:t>
                </a:r>
              </a:p>
            </p:txBody>
          </p:sp>
        </p:grp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41F0497F-E284-0642-9B34-316ECDF1A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245777" y="2099880"/>
              <a:ext cx="3589941" cy="2393294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6BBA1F4-5054-F4AD-5C0A-1C0CB4DE5F09}"/>
              </a:ext>
            </a:extLst>
          </p:cNvPr>
          <p:cNvGrpSpPr/>
          <p:nvPr/>
        </p:nvGrpSpPr>
        <p:grpSpPr>
          <a:xfrm>
            <a:off x="1192189" y="1947394"/>
            <a:ext cx="3066551" cy="3823558"/>
            <a:chOff x="1192189" y="2191234"/>
            <a:chExt cx="3066551" cy="3823558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73C0DDC0-BC12-FF0D-AAC1-14A867E9591B}"/>
                </a:ext>
              </a:extLst>
            </p:cNvPr>
            <p:cNvSpPr/>
            <p:nvPr/>
          </p:nvSpPr>
          <p:spPr>
            <a:xfrm>
              <a:off x="1192190" y="4658749"/>
              <a:ext cx="3066550" cy="135604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1">
              <a:extLst>
                <a:ext uri="{FF2B5EF4-FFF2-40B4-BE49-F238E27FC236}">
                  <a16:creationId xmlns:a16="http://schemas.microsoft.com/office/drawing/2014/main" id="{4301939E-4371-5466-69AA-8333FA9864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2189" y="4799344"/>
              <a:ext cx="3066551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sz="3600" b="1" dirty="0">
                  <a:solidFill>
                    <a:schemeClr val="accent1"/>
                  </a:solidFill>
                </a:rPr>
                <a:t>18%</a:t>
              </a:r>
              <a:endParaRPr lang="pl-PL" sz="3600" b="1" dirty="0">
                <a:solidFill>
                  <a:schemeClr val="accent1"/>
                </a:solidFill>
              </a:endParaRPr>
            </a:p>
            <a:p>
              <a:pPr marL="0" indent="0"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sz="2400" dirty="0">
                  <a:solidFill>
                    <a:schemeClr val="accent1"/>
                  </a:solidFill>
                </a:rPr>
                <a:t>e-scooters</a:t>
              </a:r>
              <a:endParaRPr lang="en-US" altLang="en-US" sz="2400" dirty="0">
                <a:solidFill>
                  <a:schemeClr val="accent1"/>
                </a:solidFill>
              </a:endParaRPr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A0C7012C-01E5-49AB-BB86-3B77503D8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48126" y="2191234"/>
              <a:ext cx="2393294" cy="2393294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2008ACB-F7BB-F3EB-D156-C53E9654FD71}"/>
              </a:ext>
            </a:extLst>
          </p:cNvPr>
          <p:cNvGrpSpPr/>
          <p:nvPr/>
        </p:nvGrpSpPr>
        <p:grpSpPr>
          <a:xfrm>
            <a:off x="4539575" y="1845526"/>
            <a:ext cx="3066550" cy="3924172"/>
            <a:chOff x="4562725" y="2089366"/>
            <a:chExt cx="3066550" cy="3924172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F10D951-52CC-3BD2-D8C6-E6A7F693A77B}"/>
                </a:ext>
              </a:extLst>
            </p:cNvPr>
            <p:cNvGrpSpPr/>
            <p:nvPr/>
          </p:nvGrpSpPr>
          <p:grpSpPr>
            <a:xfrm>
              <a:off x="4562725" y="4668909"/>
              <a:ext cx="3066550" cy="1344629"/>
              <a:chOff x="4562725" y="4668909"/>
              <a:chExt cx="3066550" cy="1344629"/>
            </a:xfrm>
          </p:grpSpPr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83161BB7-97E6-5B37-C542-FC356336246A}"/>
                  </a:ext>
                </a:extLst>
              </p:cNvPr>
              <p:cNvSpPr/>
              <p:nvPr/>
            </p:nvSpPr>
            <p:spPr>
              <a:xfrm>
                <a:off x="4562725" y="4668909"/>
                <a:ext cx="3066550" cy="1344629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B95318DA-431C-B7E8-35D0-BA114279C9C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62727" y="4799344"/>
                <a:ext cx="3066548" cy="105464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  <a:sp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3600" b="1" dirty="0">
                    <a:solidFill>
                      <a:schemeClr val="accent1"/>
                    </a:solidFill>
                  </a:rPr>
                  <a:t>−12% </a:t>
                </a:r>
                <a:endParaRPr lang="pl-PL" sz="3600" b="1" dirty="0">
                  <a:solidFill>
                    <a:schemeClr val="accent1"/>
                  </a:solidFill>
                </a:endParaRPr>
              </a:p>
              <a:p>
                <a:pPr marL="0" indent="0" algn="ctr">
                  <a:buNone/>
                </a:pPr>
                <a:r>
                  <a:rPr lang="en-US" sz="2400" dirty="0">
                    <a:solidFill>
                      <a:schemeClr val="accent1"/>
                    </a:solidFill>
                  </a:rPr>
                  <a:t>public transit</a:t>
                </a:r>
                <a:endParaRPr lang="pl-PL" sz="2400" dirty="0">
                  <a:solidFill>
                    <a:schemeClr val="accent1"/>
                  </a:solidFill>
                </a:endParaRPr>
              </a:p>
            </p:txBody>
          </p:sp>
        </p:grpSp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7C9010C0-C0FA-AE8B-934E-DFDB1B7A9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59656" y="2089366"/>
              <a:ext cx="2536566" cy="25365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272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6ADE2-4C96-BB5E-D6B4-5B846A429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4C02F4-7661-8CD3-4F6D-9D9A8EAF2C64}"/>
              </a:ext>
            </a:extLst>
          </p:cNvPr>
          <p:cNvSpPr txBox="1"/>
          <p:nvPr/>
        </p:nvSpPr>
        <p:spPr>
          <a:xfrm>
            <a:off x="718043" y="-2042160"/>
            <a:ext cx="4586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1. Reduce text within the 3 boxes completely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D47C8D-F599-F294-1C5F-F68B3FDF2BA6}"/>
              </a:ext>
            </a:extLst>
          </p:cNvPr>
          <p:cNvSpPr txBox="1"/>
          <p:nvPr/>
        </p:nvSpPr>
        <p:spPr>
          <a:xfrm>
            <a:off x="718043" y="-1683469"/>
            <a:ext cx="1993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2. Position shapes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3016FC-0E3B-8F4C-1450-4D09D6F9B093}"/>
              </a:ext>
            </a:extLst>
          </p:cNvPr>
          <p:cNvSpPr txBox="1"/>
          <p:nvPr/>
        </p:nvSpPr>
        <p:spPr>
          <a:xfrm>
            <a:off x="718043" y="-1324778"/>
            <a:ext cx="334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3. Use Colors from the template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EB050E-3533-D919-0418-FD0ADDF0DD6C}"/>
              </a:ext>
            </a:extLst>
          </p:cNvPr>
          <p:cNvSpPr txBox="1"/>
          <p:nvPr/>
        </p:nvSpPr>
        <p:spPr>
          <a:xfrm>
            <a:off x="718042" y="-966087"/>
            <a:ext cx="884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4. Modify the size, position them nicely, you can do it! Use center alignment, distribution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FD4FE5-FA84-2D66-1E35-DD86DB1336AB}"/>
              </a:ext>
            </a:extLst>
          </p:cNvPr>
          <p:cNvSpPr txBox="1"/>
          <p:nvPr/>
        </p:nvSpPr>
        <p:spPr>
          <a:xfrm>
            <a:off x="718042" y="-607396"/>
            <a:ext cx="11051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5. Adjust the title design. Consider adding an icon if you feel like it. Use brand color if you prefer.</a:t>
            </a:r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DAAE4E2-3D43-62D2-3065-486FE8A0EE55}"/>
              </a:ext>
            </a:extLst>
          </p:cNvPr>
          <p:cNvSpPr txBox="1">
            <a:spLocks/>
          </p:cNvSpPr>
          <p:nvPr/>
        </p:nvSpPr>
        <p:spPr>
          <a:xfrm>
            <a:off x="1325880" y="45757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Urban Transportation Trends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A931D437-6176-AC12-C125-ACF39D7C09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023" y="7132210"/>
            <a:ext cx="1447800" cy="14478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53921CC9-E656-32DC-DD33-D3FACC467F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45803" y="6892082"/>
            <a:ext cx="2455446" cy="1636964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1250B881-803D-31A8-6857-28137244971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82091" y="6943046"/>
            <a:ext cx="1636964" cy="1636964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8481D05E-C905-0C8E-0D7B-1E22597701E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699592" y="6794087"/>
            <a:ext cx="1734959" cy="173495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D93C073D-E834-3A1A-0037-98E7E456B8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0308" y="3377096"/>
            <a:ext cx="5242558" cy="1165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/>
              <a:t>−12% </a:t>
            </a:r>
            <a:endParaRPr lang="pl-PL" sz="4000" b="1" dirty="0"/>
          </a:p>
          <a:p>
            <a:pPr marL="0" indent="0" algn="ctr">
              <a:buNone/>
            </a:pPr>
            <a:r>
              <a:rPr lang="en-US" dirty="0"/>
              <a:t>drop in usage</a:t>
            </a:r>
            <a:endParaRPr lang="pl-PL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A8E557F-F7C8-BC2B-1C29-A6F84D5C54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732" y="3377096"/>
            <a:ext cx="2640955" cy="2000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4000" b="1" dirty="0"/>
              <a:t>18%</a:t>
            </a:r>
            <a:endParaRPr lang="pl-PL" sz="4000" b="1" dirty="0"/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pl-PL" dirty="0"/>
              <a:t> of</a:t>
            </a:r>
            <a:r>
              <a:rPr lang="en-US" dirty="0"/>
              <a:t> short urban trips now use</a:t>
            </a:r>
            <a:endParaRPr lang="en-US" altLang="en-US" dirty="0"/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7FCCAAB2-0F0E-5D2C-9095-2AD82EF5BE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2866" y="3377096"/>
            <a:ext cx="2640955" cy="1165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000" b="1" dirty="0"/>
              <a:t>+25% </a:t>
            </a:r>
            <a:endParaRPr lang="pl-PL" sz="4000" b="1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growth in</a:t>
            </a: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F269F846-45DB-E4F4-131D-168B496F87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5562" y="2606410"/>
            <a:ext cx="296414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pl-PL" sz="3200" dirty="0">
                <a:solidFill>
                  <a:schemeClr val="accent2"/>
                </a:solidFill>
              </a:rPr>
              <a:t>E</a:t>
            </a:r>
            <a:r>
              <a:rPr lang="en-US" sz="3200" dirty="0">
                <a:solidFill>
                  <a:schemeClr val="accent2"/>
                </a:solidFill>
              </a:rPr>
              <a:t>-scooters</a:t>
            </a:r>
            <a:endParaRPr lang="en-US" altLang="en-US" sz="3200" dirty="0">
              <a:solidFill>
                <a:schemeClr val="accent2"/>
              </a:solidFill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70095FD2-419E-BA52-ED82-6B0E1B998A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8618" y="2668332"/>
            <a:ext cx="3922788" cy="539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sz="3200" dirty="0">
                <a:solidFill>
                  <a:schemeClr val="accent2"/>
                </a:solidFill>
              </a:rPr>
              <a:t>P</a:t>
            </a:r>
            <a:r>
              <a:rPr lang="en-US" sz="3200" dirty="0" err="1">
                <a:solidFill>
                  <a:schemeClr val="accent2"/>
                </a:solidFill>
              </a:rPr>
              <a:t>ublic</a:t>
            </a:r>
            <a:r>
              <a:rPr lang="en-US" sz="3200" dirty="0">
                <a:solidFill>
                  <a:schemeClr val="accent2"/>
                </a:solidFill>
              </a:rPr>
              <a:t> transit</a:t>
            </a:r>
            <a:endParaRPr lang="pl-PL" sz="3200" dirty="0">
              <a:solidFill>
                <a:schemeClr val="accent2"/>
              </a:solidFill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0B2288DD-60E5-17E0-7A21-6045991722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51406" y="2651550"/>
            <a:ext cx="3922788" cy="539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sz="3200" dirty="0">
                <a:solidFill>
                  <a:schemeClr val="accent2"/>
                </a:solidFill>
              </a:rPr>
              <a:t>Bike sharing</a:t>
            </a:r>
          </a:p>
        </p:txBody>
      </p:sp>
    </p:spTree>
    <p:extLst>
      <p:ext uri="{BB962C8B-B14F-4D97-AF65-F5344CB8AC3E}">
        <p14:creationId xmlns:p14="http://schemas.microsoft.com/office/powerpoint/2010/main" val="1776298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F3F0D-A05A-70D8-5E38-F8921D559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058F75D-B07E-7024-FC42-07477C81DD7F}"/>
              </a:ext>
            </a:extLst>
          </p:cNvPr>
          <p:cNvGrpSpPr/>
          <p:nvPr/>
        </p:nvGrpSpPr>
        <p:grpSpPr>
          <a:xfrm>
            <a:off x="832584" y="1426920"/>
            <a:ext cx="10323096" cy="1362000"/>
            <a:chOff x="832584" y="1426920"/>
            <a:chExt cx="10323096" cy="13620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BB5C18BF-F813-0AA9-20A7-878CDC7877E1}"/>
                </a:ext>
              </a:extLst>
            </p:cNvPr>
            <p:cNvSpPr/>
            <p:nvPr/>
          </p:nvSpPr>
          <p:spPr>
            <a:xfrm>
              <a:off x="832584" y="1426920"/>
              <a:ext cx="10323096" cy="13620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AC5BAEC-495B-5ABD-C52C-C686D73792AF}"/>
                </a:ext>
              </a:extLst>
            </p:cNvPr>
            <p:cNvSpPr txBox="1"/>
            <p:nvPr/>
          </p:nvSpPr>
          <p:spPr>
            <a:xfrm>
              <a:off x="3040461" y="1748292"/>
              <a:ext cx="61187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bg1"/>
                  </a:solidFill>
                </a:rPr>
                <a:t>Reduce the text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F166EBC-F9BA-1B61-B44D-41A562AFF808}"/>
              </a:ext>
            </a:extLst>
          </p:cNvPr>
          <p:cNvGrpSpPr/>
          <p:nvPr/>
        </p:nvGrpSpPr>
        <p:grpSpPr>
          <a:xfrm>
            <a:off x="832584" y="3927016"/>
            <a:ext cx="10323096" cy="1348971"/>
            <a:chOff x="832584" y="4353736"/>
            <a:chExt cx="10323096" cy="1348971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85C7D74D-6E43-3055-9DCD-717D0FC975F6}"/>
                </a:ext>
              </a:extLst>
            </p:cNvPr>
            <p:cNvSpPr/>
            <p:nvPr/>
          </p:nvSpPr>
          <p:spPr>
            <a:xfrm>
              <a:off x="832584" y="4353736"/>
              <a:ext cx="10323096" cy="134897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3A06E97-A637-021F-7EC5-0FBE7C8398B0}"/>
                </a:ext>
              </a:extLst>
            </p:cNvPr>
            <p:cNvSpPr txBox="1"/>
            <p:nvPr/>
          </p:nvSpPr>
          <p:spPr>
            <a:xfrm>
              <a:off x="1178618" y="4660307"/>
              <a:ext cx="983990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accent2"/>
                  </a:solidFill>
                </a:rPr>
                <a:t>Work on the alignment and design</a:t>
              </a:r>
              <a:endParaRPr lang="en-US" sz="4000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7403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A785E-5978-AF40-6138-1019426EF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3381B88-7967-3094-4F92-4AF22F88A293}"/>
              </a:ext>
            </a:extLst>
          </p:cNvPr>
          <p:cNvGrpSpPr/>
          <p:nvPr/>
        </p:nvGrpSpPr>
        <p:grpSpPr>
          <a:xfrm>
            <a:off x="1238251" y="1426920"/>
            <a:ext cx="3070398" cy="1362000"/>
            <a:chOff x="1238251" y="1426920"/>
            <a:chExt cx="3070398" cy="13620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498D43FE-8F94-0DF2-D559-E5128C264A36}"/>
                </a:ext>
              </a:extLst>
            </p:cNvPr>
            <p:cNvSpPr/>
            <p:nvPr/>
          </p:nvSpPr>
          <p:spPr>
            <a:xfrm>
              <a:off x="1242099" y="1426920"/>
              <a:ext cx="3066550" cy="13620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15EAD7B-2696-1A78-44E1-1F799CBD102A}"/>
                </a:ext>
              </a:extLst>
            </p:cNvPr>
            <p:cNvSpPr txBox="1"/>
            <p:nvPr/>
          </p:nvSpPr>
          <p:spPr>
            <a:xfrm>
              <a:off x="1238251" y="1748292"/>
              <a:ext cx="30665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bg1"/>
                  </a:solidFill>
                </a:rPr>
                <a:t>Divide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2114CDD-1051-D0BA-3DE2-51DF0C09CFCD}"/>
              </a:ext>
            </a:extLst>
          </p:cNvPr>
          <p:cNvGrpSpPr/>
          <p:nvPr/>
        </p:nvGrpSpPr>
        <p:grpSpPr>
          <a:xfrm>
            <a:off x="4562725" y="1426920"/>
            <a:ext cx="3070400" cy="1362000"/>
            <a:chOff x="4562725" y="1426920"/>
            <a:chExt cx="3070400" cy="1362000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298FC65-3194-53AD-2F30-BEEB112C5D55}"/>
                </a:ext>
              </a:extLst>
            </p:cNvPr>
            <p:cNvSpPr/>
            <p:nvPr/>
          </p:nvSpPr>
          <p:spPr>
            <a:xfrm>
              <a:off x="4562725" y="1426920"/>
              <a:ext cx="3066550" cy="13620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AC9AEF9-50AC-CF58-87D2-A3D96B2DFA68}"/>
                </a:ext>
              </a:extLst>
            </p:cNvPr>
            <p:cNvSpPr txBox="1"/>
            <p:nvPr/>
          </p:nvSpPr>
          <p:spPr>
            <a:xfrm>
              <a:off x="4566576" y="1748292"/>
              <a:ext cx="30665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bg1"/>
                  </a:solidFill>
                </a:rPr>
                <a:t>Rank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C600278-F7FB-15B3-53A6-760A721EE63B}"/>
              </a:ext>
            </a:extLst>
          </p:cNvPr>
          <p:cNvGrpSpPr/>
          <p:nvPr/>
        </p:nvGrpSpPr>
        <p:grpSpPr>
          <a:xfrm>
            <a:off x="7883351" y="1426920"/>
            <a:ext cx="3066550" cy="1362000"/>
            <a:chOff x="7883351" y="1426920"/>
            <a:chExt cx="3066550" cy="1362000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EA9F9BEF-6813-99C9-F6A2-B119E61228E9}"/>
                </a:ext>
              </a:extLst>
            </p:cNvPr>
            <p:cNvSpPr/>
            <p:nvPr/>
          </p:nvSpPr>
          <p:spPr>
            <a:xfrm>
              <a:off x="7883351" y="1426920"/>
              <a:ext cx="3066550" cy="13620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3C9A1B-BE07-3840-D719-BC988440BF53}"/>
                </a:ext>
              </a:extLst>
            </p:cNvPr>
            <p:cNvSpPr txBox="1"/>
            <p:nvPr/>
          </p:nvSpPr>
          <p:spPr>
            <a:xfrm>
              <a:off x="7887201" y="1748292"/>
              <a:ext cx="30627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bg1"/>
                  </a:solidFill>
                </a:rPr>
                <a:t>Reduce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2C0FD44-1187-F7A4-D2D9-35EFDEDBD3B2}"/>
              </a:ext>
            </a:extLst>
          </p:cNvPr>
          <p:cNvGrpSpPr/>
          <p:nvPr/>
        </p:nvGrpSpPr>
        <p:grpSpPr>
          <a:xfrm>
            <a:off x="1237068" y="4353736"/>
            <a:ext cx="3067200" cy="1348971"/>
            <a:chOff x="1237068" y="4353736"/>
            <a:chExt cx="3067200" cy="1348971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D51DFEA2-AE08-49DE-4D9E-32DB4F9CF292}"/>
                </a:ext>
              </a:extLst>
            </p:cNvPr>
            <p:cNvSpPr/>
            <p:nvPr/>
          </p:nvSpPr>
          <p:spPr>
            <a:xfrm>
              <a:off x="1237068" y="4353736"/>
              <a:ext cx="3067200" cy="134897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2B9D090-0A5E-2D42-1CC9-1561070F61DE}"/>
                </a:ext>
              </a:extLst>
            </p:cNvPr>
            <p:cNvSpPr txBox="1"/>
            <p:nvPr/>
          </p:nvSpPr>
          <p:spPr>
            <a:xfrm>
              <a:off x="1430412" y="4660307"/>
              <a:ext cx="26873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accent2"/>
                  </a:solidFill>
                </a:rPr>
                <a:t>Form</a:t>
              </a:r>
              <a:endParaRPr lang="en-US" sz="4000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BBCA2C4-0613-BC95-F221-87DEFCD44BA1}"/>
              </a:ext>
            </a:extLst>
          </p:cNvPr>
          <p:cNvGrpSpPr/>
          <p:nvPr/>
        </p:nvGrpSpPr>
        <p:grpSpPr>
          <a:xfrm>
            <a:off x="4562400" y="4353736"/>
            <a:ext cx="3067200" cy="1348971"/>
            <a:chOff x="4562400" y="4353736"/>
            <a:chExt cx="3067200" cy="1348971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5785C132-4B2B-51EB-7010-E48849717B2F}"/>
                </a:ext>
              </a:extLst>
            </p:cNvPr>
            <p:cNvSpPr/>
            <p:nvPr/>
          </p:nvSpPr>
          <p:spPr>
            <a:xfrm>
              <a:off x="4562400" y="4353736"/>
              <a:ext cx="3067200" cy="134897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93E7085-EDBC-7C47-FB3A-502995577298}"/>
                </a:ext>
              </a:extLst>
            </p:cNvPr>
            <p:cNvSpPr txBox="1"/>
            <p:nvPr/>
          </p:nvSpPr>
          <p:spPr>
            <a:xfrm>
              <a:off x="4762597" y="4660307"/>
              <a:ext cx="267194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accent2"/>
                  </a:solidFill>
                </a:rPr>
                <a:t>Align</a:t>
              </a:r>
              <a:endParaRPr lang="en-US" sz="4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34" name="Title 1">
            <a:extLst>
              <a:ext uri="{FF2B5EF4-FFF2-40B4-BE49-F238E27FC236}">
                <a16:creationId xmlns:a16="http://schemas.microsoft.com/office/drawing/2014/main" id="{6465196B-716F-510E-1D96-B786A2E04CB7}"/>
              </a:ext>
            </a:extLst>
          </p:cNvPr>
          <p:cNvSpPr txBox="1">
            <a:spLocks/>
          </p:cNvSpPr>
          <p:nvPr/>
        </p:nvSpPr>
        <p:spPr>
          <a:xfrm>
            <a:off x="1508905" y="602901"/>
            <a:ext cx="9174190" cy="831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3600" dirty="0">
                <a:solidFill>
                  <a:schemeClr val="accent2"/>
                </a:solidFill>
              </a:rPr>
              <a:t>CONTENT:</a:t>
            </a:r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9DA71DF1-421D-A54D-7384-092494133DFB}"/>
              </a:ext>
            </a:extLst>
          </p:cNvPr>
          <p:cNvSpPr txBox="1">
            <a:spLocks/>
          </p:cNvSpPr>
          <p:nvPr/>
        </p:nvSpPr>
        <p:spPr>
          <a:xfrm>
            <a:off x="1508905" y="3556133"/>
            <a:ext cx="9174190" cy="831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3600" dirty="0">
                <a:solidFill>
                  <a:schemeClr val="accent2"/>
                </a:solidFill>
              </a:rPr>
              <a:t>DESIGN:</a:t>
            </a:r>
            <a:endParaRPr lang="en-US" sz="3600" dirty="0">
              <a:solidFill>
                <a:schemeClr val="accent2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976F52-25F7-1729-960D-26B1D241B669}"/>
              </a:ext>
            </a:extLst>
          </p:cNvPr>
          <p:cNvGrpSpPr/>
          <p:nvPr/>
        </p:nvGrpSpPr>
        <p:grpSpPr>
          <a:xfrm>
            <a:off x="7883351" y="4353736"/>
            <a:ext cx="3067200" cy="1348971"/>
            <a:chOff x="7883351" y="4353736"/>
            <a:chExt cx="3067200" cy="1348971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43EB4183-B290-F0C1-08AB-46D8952E2C24}"/>
                </a:ext>
              </a:extLst>
            </p:cNvPr>
            <p:cNvSpPr/>
            <p:nvPr/>
          </p:nvSpPr>
          <p:spPr>
            <a:xfrm>
              <a:off x="7883351" y="4353736"/>
              <a:ext cx="3067200" cy="134897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0ED4721-DE95-C630-2A3C-77F3E26E02FC}"/>
                </a:ext>
              </a:extLst>
            </p:cNvPr>
            <p:cNvSpPr txBox="1"/>
            <p:nvPr/>
          </p:nvSpPr>
          <p:spPr>
            <a:xfrm>
              <a:off x="8074222" y="4660307"/>
              <a:ext cx="26719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4000" dirty="0">
                  <a:solidFill>
                    <a:schemeClr val="accent2"/>
                  </a:solidFill>
                </a:rPr>
                <a:t>Color</a:t>
              </a:r>
              <a:endParaRPr lang="en-US" sz="4000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8427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50A4C3-B872-63BF-1304-627DD6B6E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382AF98E-86E6-B487-AB3C-96D34495B0F7}"/>
              </a:ext>
            </a:extLst>
          </p:cNvPr>
          <p:cNvSpPr txBox="1">
            <a:spLocks/>
          </p:cNvSpPr>
          <p:nvPr/>
        </p:nvSpPr>
        <p:spPr>
          <a:xfrm>
            <a:off x="838200" y="5775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0" dirty="0">
                <a:solidFill>
                  <a:schemeClr val="accent2"/>
                </a:solidFill>
              </a:rPr>
              <a:t>City Travel Is Shifting to Two Wheels</a:t>
            </a:r>
            <a:endParaRPr lang="pl-PL" b="0" dirty="0">
              <a:solidFill>
                <a:schemeClr val="accent2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DEC08FB-7939-7D22-EAD1-79F0EF36DCA5}"/>
              </a:ext>
            </a:extLst>
          </p:cNvPr>
          <p:cNvGrpSpPr/>
          <p:nvPr/>
        </p:nvGrpSpPr>
        <p:grpSpPr>
          <a:xfrm>
            <a:off x="7893193" y="1856040"/>
            <a:ext cx="3768905" cy="3932259"/>
            <a:chOff x="8066813" y="2099880"/>
            <a:chExt cx="3768905" cy="393225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704DD4C8-F17C-4DC0-8535-7D8153AE8E68}"/>
                </a:ext>
              </a:extLst>
            </p:cNvPr>
            <p:cNvGrpSpPr/>
            <p:nvPr/>
          </p:nvGrpSpPr>
          <p:grpSpPr>
            <a:xfrm>
              <a:off x="8066813" y="4676096"/>
              <a:ext cx="3245514" cy="1356043"/>
              <a:chOff x="8066813" y="4676096"/>
              <a:chExt cx="3245514" cy="1356043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0F3988C0-0F03-5F18-F1E9-6DB010A4E02B}"/>
                  </a:ext>
                </a:extLst>
              </p:cNvPr>
              <p:cNvSpPr/>
              <p:nvPr/>
            </p:nvSpPr>
            <p:spPr>
              <a:xfrm>
                <a:off x="8066813" y="4676096"/>
                <a:ext cx="3066550" cy="1356043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7F483E64-50A8-93E5-F30E-68D77F9F389B}"/>
                  </a:ext>
                </a:extLst>
              </p:cNvPr>
              <p:cNvSpPr/>
              <p:nvPr/>
            </p:nvSpPr>
            <p:spPr>
              <a:xfrm>
                <a:off x="8245777" y="4770510"/>
                <a:ext cx="3066550" cy="1052320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1">
                <a:extLst>
                  <a:ext uri="{FF2B5EF4-FFF2-40B4-BE49-F238E27FC236}">
                    <a16:creationId xmlns:a16="http://schemas.microsoft.com/office/drawing/2014/main" id="{6E50987C-4802-A1E3-9B9B-A80EDF3566D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066814" y="4799344"/>
                <a:ext cx="3066550" cy="105464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  <a:sp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sz="3600" b="1" dirty="0">
                    <a:solidFill>
                      <a:schemeClr val="accent1"/>
                    </a:solidFill>
                  </a:rPr>
                  <a:t>+25% </a:t>
                </a:r>
                <a:endParaRPr lang="pl-PL" sz="3600" b="1" dirty="0">
                  <a:solidFill>
                    <a:schemeClr val="accent1"/>
                  </a:solidFill>
                </a:endParaRPr>
              </a:p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sz="2400" dirty="0">
                    <a:solidFill>
                      <a:schemeClr val="accent1"/>
                    </a:solidFill>
                  </a:rPr>
                  <a:t>bike sharing</a:t>
                </a:r>
              </a:p>
            </p:txBody>
          </p:sp>
        </p:grp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9B3D67DB-2208-EC5D-4D93-1310214317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245777" y="2099880"/>
              <a:ext cx="3589941" cy="2393294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9FE3DA7-6121-3B18-E02C-56485EAADFF6}"/>
              </a:ext>
            </a:extLst>
          </p:cNvPr>
          <p:cNvGrpSpPr/>
          <p:nvPr/>
        </p:nvGrpSpPr>
        <p:grpSpPr>
          <a:xfrm>
            <a:off x="1192189" y="1947394"/>
            <a:ext cx="3066551" cy="3823558"/>
            <a:chOff x="1192189" y="2191234"/>
            <a:chExt cx="3066551" cy="3823558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E26A252-00D5-908A-2F04-1A983CC1C295}"/>
                </a:ext>
              </a:extLst>
            </p:cNvPr>
            <p:cNvSpPr/>
            <p:nvPr/>
          </p:nvSpPr>
          <p:spPr>
            <a:xfrm>
              <a:off x="1192190" y="4658749"/>
              <a:ext cx="3066550" cy="135604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1">
              <a:extLst>
                <a:ext uri="{FF2B5EF4-FFF2-40B4-BE49-F238E27FC236}">
                  <a16:creationId xmlns:a16="http://schemas.microsoft.com/office/drawing/2014/main" id="{E5DEF7A3-D766-623C-06D4-A7C42F70EB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2189" y="4799344"/>
              <a:ext cx="3066551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sz="3600" b="1" dirty="0">
                  <a:solidFill>
                    <a:schemeClr val="accent1"/>
                  </a:solidFill>
                </a:rPr>
                <a:t>18%</a:t>
              </a:r>
              <a:endParaRPr lang="pl-PL" sz="3600" b="1" dirty="0">
                <a:solidFill>
                  <a:schemeClr val="accent1"/>
                </a:solidFill>
              </a:endParaRPr>
            </a:p>
            <a:p>
              <a:pPr marL="0" indent="0"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en-US" sz="2400" dirty="0">
                  <a:solidFill>
                    <a:schemeClr val="accent1"/>
                  </a:solidFill>
                </a:rPr>
                <a:t>e-scooters</a:t>
              </a:r>
              <a:endParaRPr lang="en-US" altLang="en-US" sz="2400" dirty="0">
                <a:solidFill>
                  <a:schemeClr val="accent1"/>
                </a:solidFill>
              </a:endParaRPr>
            </a:p>
          </p:txBody>
        </p:sp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AC9B318C-5847-A6D3-1A55-01449FDD4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548126" y="2191234"/>
              <a:ext cx="2393294" cy="2393294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8BFBA82-62F1-73FD-FCB2-9BDE5F430AC7}"/>
              </a:ext>
            </a:extLst>
          </p:cNvPr>
          <p:cNvGrpSpPr/>
          <p:nvPr/>
        </p:nvGrpSpPr>
        <p:grpSpPr>
          <a:xfrm>
            <a:off x="4539575" y="1845526"/>
            <a:ext cx="3066550" cy="3924172"/>
            <a:chOff x="4562725" y="2089366"/>
            <a:chExt cx="3066550" cy="3924172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E794471-ED27-6B6A-B107-C11CCFE384F4}"/>
                </a:ext>
              </a:extLst>
            </p:cNvPr>
            <p:cNvGrpSpPr/>
            <p:nvPr/>
          </p:nvGrpSpPr>
          <p:grpSpPr>
            <a:xfrm>
              <a:off x="4562725" y="4668909"/>
              <a:ext cx="3066550" cy="1344629"/>
              <a:chOff x="4562725" y="4668909"/>
              <a:chExt cx="3066550" cy="1344629"/>
            </a:xfrm>
          </p:grpSpPr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BD41AD65-9EDE-F4B3-1EFD-A70DD970064A}"/>
                  </a:ext>
                </a:extLst>
              </p:cNvPr>
              <p:cNvSpPr/>
              <p:nvPr/>
            </p:nvSpPr>
            <p:spPr>
              <a:xfrm>
                <a:off x="4562725" y="4668909"/>
                <a:ext cx="3066550" cy="1344629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C8D9960F-2D9C-F90A-9223-1631F3E4B4E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62727" y="4799344"/>
                <a:ext cx="3066548" cy="105464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  <a:sp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3600" b="1" dirty="0">
                    <a:solidFill>
                      <a:schemeClr val="accent1"/>
                    </a:solidFill>
                  </a:rPr>
                  <a:t>−12% </a:t>
                </a:r>
                <a:endParaRPr lang="pl-PL" sz="3600" b="1" dirty="0">
                  <a:solidFill>
                    <a:schemeClr val="accent1"/>
                  </a:solidFill>
                </a:endParaRPr>
              </a:p>
              <a:p>
                <a:pPr marL="0" indent="0" algn="ctr">
                  <a:buNone/>
                </a:pPr>
                <a:r>
                  <a:rPr lang="en-US" sz="2400" dirty="0">
                    <a:solidFill>
                      <a:schemeClr val="accent1"/>
                    </a:solidFill>
                  </a:rPr>
                  <a:t>public transit</a:t>
                </a:r>
                <a:endParaRPr lang="pl-PL" sz="2400" dirty="0">
                  <a:solidFill>
                    <a:schemeClr val="accent1"/>
                  </a:solidFill>
                </a:endParaRPr>
              </a:p>
            </p:txBody>
          </p:sp>
        </p:grpSp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EF5BEBE2-771A-54E8-379A-4B4BDA44A2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859656" y="2089366"/>
              <a:ext cx="2536566" cy="25365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748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E486CA-403C-EE75-22FF-53434C093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>
            <a:extLst>
              <a:ext uri="{FF2B5EF4-FFF2-40B4-BE49-F238E27FC236}">
                <a16:creationId xmlns:a16="http://schemas.microsoft.com/office/drawing/2014/main" id="{BA8D1292-7085-9C16-9E09-E7A790B6AEC9}"/>
              </a:ext>
            </a:extLst>
          </p:cNvPr>
          <p:cNvSpPr txBox="1"/>
          <p:nvPr/>
        </p:nvSpPr>
        <p:spPr>
          <a:xfrm>
            <a:off x="737331" y="831398"/>
            <a:ext cx="564822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5"/>
                </a:solidFill>
                <a:latin typeface="+mj-lt"/>
              </a:rPr>
              <a:t>E-Scooters</a:t>
            </a:r>
            <a:r>
              <a:rPr lang="pl-PL" sz="4000" dirty="0">
                <a:solidFill>
                  <a:schemeClr val="accent5"/>
                </a:solidFill>
                <a:latin typeface="+mj-lt"/>
              </a:rPr>
              <a:t> &amp;</a:t>
            </a:r>
            <a:r>
              <a:rPr lang="en-US" sz="4000" dirty="0">
                <a:solidFill>
                  <a:schemeClr val="accent5"/>
                </a:solidFill>
                <a:latin typeface="+mj-lt"/>
              </a:rPr>
              <a:t> Bikes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1C9EA07-8810-6BAF-9106-123B2555113A}"/>
              </a:ext>
            </a:extLst>
          </p:cNvPr>
          <p:cNvGrpSpPr/>
          <p:nvPr/>
        </p:nvGrpSpPr>
        <p:grpSpPr>
          <a:xfrm>
            <a:off x="9498260" y="3319697"/>
            <a:ext cx="1556836" cy="2477514"/>
            <a:chOff x="9498260" y="3380657"/>
            <a:chExt cx="1556836" cy="2477514"/>
          </a:xfrm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F6B1077-C378-0535-E92E-F26C1A176956}"/>
                </a:ext>
              </a:extLst>
            </p:cNvPr>
            <p:cNvSpPr/>
            <p:nvPr/>
          </p:nvSpPr>
          <p:spPr>
            <a:xfrm>
              <a:off x="9844695" y="3380657"/>
              <a:ext cx="863966" cy="909438"/>
            </a:xfrm>
            <a:custGeom>
              <a:avLst/>
              <a:gdLst>
                <a:gd name="connsiteX0" fmla="*/ 199039 w 1260580"/>
                <a:gd name="connsiteY0" fmla="*/ 928848 h 1326926"/>
                <a:gd name="connsiteX1" fmla="*/ 398078 w 1260580"/>
                <a:gd name="connsiteY1" fmla="*/ 1127887 h 1326926"/>
                <a:gd name="connsiteX2" fmla="*/ 199039 w 1260580"/>
                <a:gd name="connsiteY2" fmla="*/ 1326926 h 1326926"/>
                <a:gd name="connsiteX3" fmla="*/ 0 w 1260580"/>
                <a:gd name="connsiteY3" fmla="*/ 1127887 h 1326926"/>
                <a:gd name="connsiteX4" fmla="*/ 199039 w 1260580"/>
                <a:gd name="connsiteY4" fmla="*/ 928848 h 1326926"/>
                <a:gd name="connsiteX5" fmla="*/ 1061541 w 1260580"/>
                <a:gd name="connsiteY5" fmla="*/ 928848 h 1326926"/>
                <a:gd name="connsiteX6" fmla="*/ 1260580 w 1260580"/>
                <a:gd name="connsiteY6" fmla="*/ 1127887 h 1326926"/>
                <a:gd name="connsiteX7" fmla="*/ 1061541 w 1260580"/>
                <a:gd name="connsiteY7" fmla="*/ 1326926 h 1326926"/>
                <a:gd name="connsiteX8" fmla="*/ 862502 w 1260580"/>
                <a:gd name="connsiteY8" fmla="*/ 1127887 h 1326926"/>
                <a:gd name="connsiteX9" fmla="*/ 1061541 w 1260580"/>
                <a:gd name="connsiteY9" fmla="*/ 928848 h 1326926"/>
                <a:gd name="connsiteX10" fmla="*/ 995195 w 1260580"/>
                <a:gd name="connsiteY10" fmla="*/ 0 h 1326926"/>
                <a:gd name="connsiteX11" fmla="*/ 1061541 w 1260580"/>
                <a:gd name="connsiteY11" fmla="*/ 66346 h 1326926"/>
                <a:gd name="connsiteX12" fmla="*/ 995195 w 1260580"/>
                <a:gd name="connsiteY12" fmla="*/ 132693 h 1326926"/>
                <a:gd name="connsiteX13" fmla="*/ 949363 w 1260580"/>
                <a:gd name="connsiteY13" fmla="*/ 132693 h 1326926"/>
                <a:gd name="connsiteX14" fmla="*/ 1125320 w 1260580"/>
                <a:gd name="connsiteY14" fmla="*/ 777864 h 1326926"/>
                <a:gd name="connsiteX15" fmla="*/ 1060672 w 1260580"/>
                <a:gd name="connsiteY15" fmla="*/ 862502 h 1326926"/>
                <a:gd name="connsiteX16" fmla="*/ 1010488 w 1260580"/>
                <a:gd name="connsiteY16" fmla="*/ 862502 h 1326926"/>
                <a:gd name="connsiteX17" fmla="*/ 855662 w 1260580"/>
                <a:gd name="connsiteY17" fmla="*/ 958186 h 1326926"/>
                <a:gd name="connsiteX18" fmla="*/ 795784 w 1260580"/>
                <a:gd name="connsiteY18" fmla="*/ 995194 h 1326926"/>
                <a:gd name="connsiteX19" fmla="*/ 519386 w 1260580"/>
                <a:gd name="connsiteY19" fmla="*/ 995194 h 1326926"/>
                <a:gd name="connsiteX20" fmla="*/ 343115 w 1260580"/>
                <a:gd name="connsiteY20" fmla="*/ 901367 h 1326926"/>
                <a:gd name="connsiteX21" fmla="*/ 249287 w 1260580"/>
                <a:gd name="connsiteY21" fmla="*/ 862502 h 1326926"/>
                <a:gd name="connsiteX22" fmla="*/ 132693 w 1260580"/>
                <a:gd name="connsiteY22" fmla="*/ 862502 h 1326926"/>
                <a:gd name="connsiteX23" fmla="*/ 66346 w 1260580"/>
                <a:gd name="connsiteY23" fmla="*/ 796155 h 1326926"/>
                <a:gd name="connsiteX24" fmla="*/ 132693 w 1260580"/>
                <a:gd name="connsiteY24" fmla="*/ 729809 h 1326926"/>
                <a:gd name="connsiteX25" fmla="*/ 249287 w 1260580"/>
                <a:gd name="connsiteY25" fmla="*/ 729809 h 1326926"/>
                <a:gd name="connsiteX26" fmla="*/ 436943 w 1260580"/>
                <a:gd name="connsiteY26" fmla="*/ 807540 h 1326926"/>
                <a:gd name="connsiteX27" fmla="*/ 456226 w 1260580"/>
                <a:gd name="connsiteY27" fmla="*/ 827703 h 1326926"/>
                <a:gd name="connsiteX28" fmla="*/ 519386 w 1260580"/>
                <a:gd name="connsiteY28" fmla="*/ 862502 h 1326926"/>
                <a:gd name="connsiteX29" fmla="*/ 758398 w 1260580"/>
                <a:gd name="connsiteY29" fmla="*/ 862502 h 1326926"/>
                <a:gd name="connsiteX30" fmla="*/ 975231 w 1260580"/>
                <a:gd name="connsiteY30" fmla="*/ 731846 h 1326926"/>
                <a:gd name="connsiteX31" fmla="*/ 811827 w 1260580"/>
                <a:gd name="connsiteY31" fmla="*/ 132693 h 1326926"/>
                <a:gd name="connsiteX32" fmla="*/ 729810 w 1260580"/>
                <a:gd name="connsiteY32" fmla="*/ 132693 h 1326926"/>
                <a:gd name="connsiteX33" fmla="*/ 663463 w 1260580"/>
                <a:gd name="connsiteY33" fmla="*/ 66346 h 1326926"/>
                <a:gd name="connsiteX34" fmla="*/ 729810 w 1260580"/>
                <a:gd name="connsiteY34" fmla="*/ 0 h 1326926"/>
                <a:gd name="connsiteX35" fmla="*/ 995195 w 1260580"/>
                <a:gd name="connsiteY35" fmla="*/ 0 h 132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60580" h="1326926">
                  <a:moveTo>
                    <a:pt x="199039" y="928848"/>
                  </a:moveTo>
                  <a:cubicBezTo>
                    <a:pt x="308965" y="928848"/>
                    <a:pt x="398078" y="1017958"/>
                    <a:pt x="398078" y="1127887"/>
                  </a:cubicBezTo>
                  <a:cubicBezTo>
                    <a:pt x="398078" y="1237816"/>
                    <a:pt x="308965" y="1326926"/>
                    <a:pt x="199039" y="1326926"/>
                  </a:cubicBezTo>
                  <a:cubicBezTo>
                    <a:pt x="89113" y="1326926"/>
                    <a:pt x="0" y="1237816"/>
                    <a:pt x="0" y="1127887"/>
                  </a:cubicBezTo>
                  <a:cubicBezTo>
                    <a:pt x="0" y="1017958"/>
                    <a:pt x="89113" y="928848"/>
                    <a:pt x="199039" y="928848"/>
                  </a:cubicBezTo>
                  <a:close/>
                  <a:moveTo>
                    <a:pt x="1061541" y="928848"/>
                  </a:moveTo>
                  <a:cubicBezTo>
                    <a:pt x="1171471" y="928848"/>
                    <a:pt x="1260580" y="1017958"/>
                    <a:pt x="1260580" y="1127887"/>
                  </a:cubicBezTo>
                  <a:cubicBezTo>
                    <a:pt x="1260580" y="1237816"/>
                    <a:pt x="1171471" y="1326926"/>
                    <a:pt x="1061541" y="1326926"/>
                  </a:cubicBezTo>
                  <a:cubicBezTo>
                    <a:pt x="951612" y="1326926"/>
                    <a:pt x="862502" y="1237816"/>
                    <a:pt x="862502" y="1127887"/>
                  </a:cubicBezTo>
                  <a:cubicBezTo>
                    <a:pt x="862502" y="1017958"/>
                    <a:pt x="951612" y="928848"/>
                    <a:pt x="1061541" y="928848"/>
                  </a:cubicBezTo>
                  <a:close/>
                  <a:moveTo>
                    <a:pt x="995195" y="0"/>
                  </a:moveTo>
                  <a:cubicBezTo>
                    <a:pt x="1031838" y="0"/>
                    <a:pt x="1061541" y="29704"/>
                    <a:pt x="1061541" y="66346"/>
                  </a:cubicBezTo>
                  <a:cubicBezTo>
                    <a:pt x="1061541" y="102988"/>
                    <a:pt x="1031838" y="132693"/>
                    <a:pt x="995195" y="132693"/>
                  </a:cubicBezTo>
                  <a:lnTo>
                    <a:pt x="949363" y="132693"/>
                  </a:lnTo>
                  <a:lnTo>
                    <a:pt x="1125320" y="777864"/>
                  </a:lnTo>
                  <a:cubicBezTo>
                    <a:pt x="1136944" y="820491"/>
                    <a:pt x="1104859" y="862502"/>
                    <a:pt x="1060672" y="862502"/>
                  </a:cubicBezTo>
                  <a:lnTo>
                    <a:pt x="1010488" y="862502"/>
                  </a:lnTo>
                  <a:cubicBezTo>
                    <a:pt x="944924" y="862502"/>
                    <a:pt x="884987" y="899543"/>
                    <a:pt x="855662" y="958186"/>
                  </a:cubicBezTo>
                  <a:cubicBezTo>
                    <a:pt x="844323" y="980870"/>
                    <a:pt x="821142" y="995194"/>
                    <a:pt x="795784" y="995194"/>
                  </a:cubicBezTo>
                  <a:lnTo>
                    <a:pt x="519386" y="995194"/>
                  </a:lnTo>
                  <a:cubicBezTo>
                    <a:pt x="443541" y="995194"/>
                    <a:pt x="393181" y="951432"/>
                    <a:pt x="343115" y="901367"/>
                  </a:cubicBezTo>
                  <a:cubicBezTo>
                    <a:pt x="318230" y="876481"/>
                    <a:pt x="284479" y="862502"/>
                    <a:pt x="249287" y="862502"/>
                  </a:cubicBezTo>
                  <a:lnTo>
                    <a:pt x="132693" y="862502"/>
                  </a:lnTo>
                  <a:cubicBezTo>
                    <a:pt x="96051" y="862502"/>
                    <a:pt x="66346" y="832798"/>
                    <a:pt x="66346" y="796155"/>
                  </a:cubicBezTo>
                  <a:cubicBezTo>
                    <a:pt x="66346" y="759512"/>
                    <a:pt x="96051" y="729809"/>
                    <a:pt x="132693" y="729809"/>
                  </a:cubicBezTo>
                  <a:lnTo>
                    <a:pt x="249287" y="729809"/>
                  </a:lnTo>
                  <a:cubicBezTo>
                    <a:pt x="319671" y="729809"/>
                    <a:pt x="387173" y="757767"/>
                    <a:pt x="436943" y="807540"/>
                  </a:cubicBezTo>
                  <a:lnTo>
                    <a:pt x="456226" y="827703"/>
                  </a:lnTo>
                  <a:cubicBezTo>
                    <a:pt x="473746" y="845809"/>
                    <a:pt x="492960" y="862502"/>
                    <a:pt x="519386" y="862502"/>
                  </a:cubicBezTo>
                  <a:lnTo>
                    <a:pt x="758398" y="862502"/>
                  </a:lnTo>
                  <a:cubicBezTo>
                    <a:pt x="808297" y="789799"/>
                    <a:pt x="887422" y="742017"/>
                    <a:pt x="975231" y="731846"/>
                  </a:cubicBezTo>
                  <a:lnTo>
                    <a:pt x="811827" y="132693"/>
                  </a:lnTo>
                  <a:lnTo>
                    <a:pt x="729810" y="132693"/>
                  </a:lnTo>
                  <a:cubicBezTo>
                    <a:pt x="693167" y="132693"/>
                    <a:pt x="663463" y="102988"/>
                    <a:pt x="663463" y="66346"/>
                  </a:cubicBezTo>
                  <a:cubicBezTo>
                    <a:pt x="663463" y="29704"/>
                    <a:pt x="693167" y="0"/>
                    <a:pt x="729810" y="0"/>
                  </a:cubicBezTo>
                  <a:lnTo>
                    <a:pt x="995195" y="0"/>
                  </a:lnTo>
                  <a:close/>
                </a:path>
              </a:pathLst>
            </a:custGeom>
            <a:solidFill>
              <a:schemeClr val="accent1"/>
            </a:solidFill>
            <a:ln w="662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4196EF4-3523-3B6E-3A29-08260FD3517F}"/>
                </a:ext>
              </a:extLst>
            </p:cNvPr>
            <p:cNvSpPr txBox="1"/>
            <p:nvPr/>
          </p:nvSpPr>
          <p:spPr>
            <a:xfrm>
              <a:off x="9601653" y="4549847"/>
              <a:ext cx="135005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4800" b="1" dirty="0">
                  <a:solidFill>
                    <a:schemeClr val="accent5"/>
                  </a:solidFill>
                </a:rPr>
                <a:t>18%</a:t>
              </a:r>
              <a:endParaRPr lang="en-US" sz="4800" b="1" dirty="0">
                <a:solidFill>
                  <a:schemeClr val="accent5"/>
                </a:solidFill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EFDD0C5-2501-93E7-305F-DAEADDB0E68C}"/>
                </a:ext>
              </a:extLst>
            </p:cNvPr>
            <p:cNvSpPr txBox="1"/>
            <p:nvPr/>
          </p:nvSpPr>
          <p:spPr>
            <a:xfrm>
              <a:off x="9498260" y="5458061"/>
              <a:ext cx="15568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accent5"/>
                  </a:solidFill>
                </a:rPr>
                <a:t>E-scooters</a:t>
              </a:r>
              <a:endParaRPr lang="en-US" sz="2000" dirty="0">
                <a:solidFill>
                  <a:schemeClr val="accent5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4EB11F8-5EB9-32E2-B2DF-F505B473BB7C}"/>
              </a:ext>
            </a:extLst>
          </p:cNvPr>
          <p:cNvGrpSpPr/>
          <p:nvPr/>
        </p:nvGrpSpPr>
        <p:grpSpPr>
          <a:xfrm>
            <a:off x="2708820" y="3435426"/>
            <a:ext cx="2589170" cy="2359346"/>
            <a:chOff x="3642334" y="3496386"/>
            <a:chExt cx="2589170" cy="2359346"/>
          </a:xfrm>
        </p:grpSpPr>
        <p:pic>
          <p:nvPicPr>
            <p:cNvPr id="72" name="Graphic 71">
              <a:extLst>
                <a:ext uri="{FF2B5EF4-FFF2-40B4-BE49-F238E27FC236}">
                  <a16:creationId xmlns:a16="http://schemas.microsoft.com/office/drawing/2014/main" id="{BF92E278-FC83-7432-FFD1-DC4611AC5C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454017" y="3496386"/>
              <a:ext cx="965805" cy="965805"/>
            </a:xfrm>
            <a:prstGeom prst="rect">
              <a:avLst/>
            </a:prstGeom>
          </p:spPr>
        </p:pic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57809782-4445-754A-0850-286902A5F028}"/>
                </a:ext>
              </a:extLst>
            </p:cNvPr>
            <p:cNvSpPr txBox="1"/>
            <p:nvPr/>
          </p:nvSpPr>
          <p:spPr>
            <a:xfrm>
              <a:off x="4107205" y="4549847"/>
              <a:ext cx="165942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4800" b="1" dirty="0">
                  <a:solidFill>
                    <a:schemeClr val="accent5"/>
                  </a:solidFill>
                </a:rPr>
                <a:t>-12%</a:t>
              </a:r>
              <a:endParaRPr lang="en-US" sz="4800" b="1" dirty="0">
                <a:solidFill>
                  <a:schemeClr val="accent5"/>
                </a:solidFill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B63B9C87-9D33-CB23-B5B1-82D8EE082E0B}"/>
                </a:ext>
              </a:extLst>
            </p:cNvPr>
            <p:cNvSpPr txBox="1"/>
            <p:nvPr/>
          </p:nvSpPr>
          <p:spPr>
            <a:xfrm>
              <a:off x="3642334" y="5486400"/>
              <a:ext cx="25891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dirty="0">
                  <a:solidFill>
                    <a:schemeClr val="accent5"/>
                  </a:solidFill>
                </a:rPr>
                <a:t>Public transportation</a:t>
              </a:r>
              <a:endParaRPr lang="en-US" dirty="0">
                <a:solidFill>
                  <a:schemeClr val="accent5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5CF9527-3FCB-2C6D-FBDA-CB543F3B4BAF}"/>
              </a:ext>
            </a:extLst>
          </p:cNvPr>
          <p:cNvGrpSpPr/>
          <p:nvPr/>
        </p:nvGrpSpPr>
        <p:grpSpPr>
          <a:xfrm>
            <a:off x="6202823" y="3255080"/>
            <a:ext cx="2116284" cy="2547520"/>
            <a:chOff x="6685816" y="3316040"/>
            <a:chExt cx="2116284" cy="2547520"/>
          </a:xfrm>
        </p:grpSpPr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BDB46C14-50F6-6414-9F05-55CB166CF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198295" y="3316040"/>
              <a:ext cx="1091326" cy="1091326"/>
            </a:xfrm>
            <a:prstGeom prst="rect">
              <a:avLst/>
            </a:prstGeom>
          </p:spPr>
        </p:pic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030B26C-8598-F8B0-7A76-93BC7BEC984A}"/>
                </a:ext>
              </a:extLst>
            </p:cNvPr>
            <p:cNvSpPr txBox="1"/>
            <p:nvPr/>
          </p:nvSpPr>
          <p:spPr>
            <a:xfrm>
              <a:off x="6814858" y="4549847"/>
              <a:ext cx="185820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4800" b="1" dirty="0">
                  <a:solidFill>
                    <a:schemeClr val="accent5"/>
                  </a:solidFill>
                </a:rPr>
                <a:t>+25%</a:t>
              </a:r>
              <a:endParaRPr lang="en-US" sz="4800" b="1" dirty="0">
                <a:solidFill>
                  <a:schemeClr val="accent5"/>
                </a:solidFill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DBBEA271-EC72-FB45-3C85-001FB3DFA778}"/>
                </a:ext>
              </a:extLst>
            </p:cNvPr>
            <p:cNvSpPr txBox="1"/>
            <p:nvPr/>
          </p:nvSpPr>
          <p:spPr>
            <a:xfrm>
              <a:off x="6685816" y="5463450"/>
              <a:ext cx="211628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sz="2000" dirty="0">
                  <a:solidFill>
                    <a:schemeClr val="accent5"/>
                  </a:solidFill>
                </a:rPr>
                <a:t>Bicycle sharing</a:t>
              </a:r>
              <a:endParaRPr lang="en-US" sz="2000" dirty="0">
                <a:solidFill>
                  <a:schemeClr val="accent5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5F2242-218C-7637-5F78-EB24AD37F464}"/>
              </a:ext>
            </a:extLst>
          </p:cNvPr>
          <p:cNvSpPr txBox="1"/>
          <p:nvPr/>
        </p:nvSpPr>
        <p:spPr>
          <a:xfrm>
            <a:off x="706851" y="1592951"/>
            <a:ext cx="93207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+mj-lt"/>
              </a:rPr>
              <a:t>Replace Short Car Trips</a:t>
            </a:r>
            <a:r>
              <a:rPr lang="pl-PL" sz="2000" dirty="0">
                <a:solidFill>
                  <a:schemeClr val="accent5"/>
                </a:solidFill>
                <a:latin typeface="+mj-lt"/>
              </a:rPr>
              <a:t> &amp; Bus drives</a:t>
            </a:r>
            <a:endParaRPr lang="en-US" sz="20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F198052-F5D7-1BA1-4119-5B075B3E4A83}"/>
              </a:ext>
            </a:extLst>
          </p:cNvPr>
          <p:cNvCxnSpPr>
            <a:cxnSpLocks/>
          </p:cNvCxnSpPr>
          <p:nvPr/>
        </p:nvCxnSpPr>
        <p:spPr>
          <a:xfrm>
            <a:off x="3185160" y="2781671"/>
            <a:ext cx="78181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194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941D180-31DE-31BA-A2CF-5D8F99CE4279}"/>
              </a:ext>
            </a:extLst>
          </p:cNvPr>
          <p:cNvSpPr/>
          <p:nvPr/>
        </p:nvSpPr>
        <p:spPr>
          <a:xfrm>
            <a:off x="-8225" y="0"/>
            <a:ext cx="306060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FAA0A9-AAA3-2CBF-017E-20F255BAD259}"/>
              </a:ext>
            </a:extLst>
          </p:cNvPr>
          <p:cNvSpPr txBox="1"/>
          <p:nvPr/>
        </p:nvSpPr>
        <p:spPr>
          <a:xfrm>
            <a:off x="1034493" y="535214"/>
            <a:ext cx="909223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SCALE</a:t>
            </a:r>
            <a:endParaRPr lang="pl-PL" dirty="0">
              <a:solidFill>
                <a:schemeClr val="bg1"/>
              </a:solidFill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2DDB4866-0DB0-F1CC-7FAB-29AF7D6BFF3B}"/>
              </a:ext>
            </a:extLst>
          </p:cNvPr>
          <p:cNvGrpSpPr/>
          <p:nvPr/>
        </p:nvGrpSpPr>
        <p:grpSpPr>
          <a:xfrm>
            <a:off x="418992" y="1458103"/>
            <a:ext cx="2151911" cy="1621208"/>
            <a:chOff x="481823" y="2218944"/>
            <a:chExt cx="2151911" cy="162120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7F3794F-EBC9-ADF5-A43F-EAF339B13D0D}"/>
                </a:ext>
              </a:extLst>
            </p:cNvPr>
            <p:cNvSpPr/>
            <p:nvPr/>
          </p:nvSpPr>
          <p:spPr>
            <a:xfrm>
              <a:off x="481823" y="2218944"/>
              <a:ext cx="2151911" cy="768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1A6A2D2-8409-A46A-2A4A-26CCA2BB17E7}"/>
                </a:ext>
              </a:extLst>
            </p:cNvPr>
            <p:cNvSpPr/>
            <p:nvPr/>
          </p:nvSpPr>
          <p:spPr>
            <a:xfrm>
              <a:off x="481823" y="3059400"/>
              <a:ext cx="2151911" cy="384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D318954-8299-CAAD-2405-516573F8543C}"/>
                </a:ext>
              </a:extLst>
            </p:cNvPr>
            <p:cNvSpPr/>
            <p:nvPr/>
          </p:nvSpPr>
          <p:spPr>
            <a:xfrm>
              <a:off x="481823" y="3515808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D239656-0A42-FF4C-1E6C-47BCA1C00A3D}"/>
                </a:ext>
              </a:extLst>
            </p:cNvPr>
            <p:cNvSpPr/>
            <p:nvPr/>
          </p:nvSpPr>
          <p:spPr>
            <a:xfrm>
              <a:off x="481823" y="3714160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A0126EC-E86C-8F32-C74F-61FC1FD4F6D9}"/>
              </a:ext>
            </a:extLst>
          </p:cNvPr>
          <p:cNvSpPr/>
          <p:nvPr/>
        </p:nvSpPr>
        <p:spPr>
          <a:xfrm>
            <a:off x="418993" y="4256892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DF5BCFC-F42A-63B1-1862-1B1C0EDDC406}"/>
              </a:ext>
            </a:extLst>
          </p:cNvPr>
          <p:cNvSpPr/>
          <p:nvPr/>
        </p:nvSpPr>
        <p:spPr>
          <a:xfrm>
            <a:off x="418993" y="4738500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74278AE-ACE3-29E3-760A-D4D1E0D1ED1A}"/>
              </a:ext>
            </a:extLst>
          </p:cNvPr>
          <p:cNvSpPr/>
          <p:nvPr/>
        </p:nvSpPr>
        <p:spPr>
          <a:xfrm>
            <a:off x="418993" y="5220108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DD590B-CFB7-29BA-4836-2EE3A43895C1}"/>
              </a:ext>
            </a:extLst>
          </p:cNvPr>
          <p:cNvSpPr txBox="1">
            <a:spLocks/>
          </p:cNvSpPr>
          <p:nvPr/>
        </p:nvSpPr>
        <p:spPr>
          <a:xfrm>
            <a:off x="3757653" y="4204130"/>
            <a:ext cx="4162063" cy="40854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latin typeface="+mn-lt"/>
              </a:rPr>
              <a:t>Urban Transportation Trends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DDAC944-22A4-79C4-2047-B1A7DF8B7C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9937" y="4612676"/>
            <a:ext cx="6847388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sz="1600" dirty="0"/>
              <a:t>In 2079, </a:t>
            </a:r>
            <a:r>
              <a:rPr lang="en-US" sz="1600" dirty="0"/>
              <a:t>electric scooters accounted for 18% of all short-distance urban commutes across major cities in the U.S.</a:t>
            </a:r>
            <a:endParaRPr lang="pl-PL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altLang="en-US" sz="1600" dirty="0"/>
              <a:t>Public </a:t>
            </a:r>
            <a:r>
              <a:rPr lang="en-US" sz="1600" dirty="0"/>
              <a:t>transportation usage dropped by 12% over the last two years due to remote work and flexible schedules.</a:t>
            </a:r>
            <a:endParaRPr lang="en-US" altLang="en-US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altLang="en-US" sz="1600" dirty="0"/>
              <a:t>Bicycle </a:t>
            </a:r>
            <a:r>
              <a:rPr lang="en-US" sz="1600" dirty="0"/>
              <a:t>sharing programs saw a 25% increase in usage during the summer months in European cities</a:t>
            </a:r>
            <a:endParaRPr lang="en-US" altLang="en-US" sz="16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7ABE375-5AFC-6A43-E66A-AC33BEFF4DCA}"/>
              </a:ext>
            </a:extLst>
          </p:cNvPr>
          <p:cNvSpPr txBox="1">
            <a:spLocks/>
          </p:cNvSpPr>
          <p:nvPr/>
        </p:nvSpPr>
        <p:spPr>
          <a:xfrm>
            <a:off x="3753795" y="725992"/>
            <a:ext cx="7369740" cy="63321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Urban Transportation Trends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6689AA-AD4E-273F-AA98-54FED6A1F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3795" y="1546304"/>
            <a:ext cx="6847388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sz="1600" b="1" dirty="0"/>
              <a:t>  Electric </a:t>
            </a:r>
            <a:r>
              <a:rPr lang="en-US" sz="1600" b="1" dirty="0"/>
              <a:t>scooters accounted for 18% </a:t>
            </a:r>
            <a:r>
              <a:rPr lang="en-US" sz="1600" dirty="0"/>
              <a:t>of all short-distance </a:t>
            </a:r>
            <a:r>
              <a:rPr lang="pl-PL" sz="1600" dirty="0"/>
              <a:t>  </a:t>
            </a:r>
            <a:br>
              <a:rPr lang="pl-PL" sz="1600" dirty="0"/>
            </a:br>
            <a:r>
              <a:rPr lang="pl-PL" sz="1600" dirty="0"/>
              <a:t>  </a:t>
            </a:r>
            <a:r>
              <a:rPr lang="en-US" sz="1600" dirty="0"/>
              <a:t>urban commutes across major cities in the U.S.</a:t>
            </a:r>
            <a:endParaRPr lang="pl-PL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pl-PL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altLang="en-US" sz="1600" b="1" dirty="0"/>
              <a:t>  Public </a:t>
            </a:r>
            <a:r>
              <a:rPr lang="en-US" sz="1600" b="1" dirty="0"/>
              <a:t>transportation usage dropped by 12% </a:t>
            </a:r>
            <a:r>
              <a:rPr lang="en-US" sz="1600" dirty="0"/>
              <a:t>over the last </a:t>
            </a:r>
            <a:br>
              <a:rPr lang="pl-PL" sz="1600" dirty="0"/>
            </a:br>
            <a:r>
              <a:rPr lang="pl-PL" sz="1600" dirty="0"/>
              <a:t>  </a:t>
            </a:r>
            <a:r>
              <a:rPr lang="en-US" sz="1600" dirty="0"/>
              <a:t>two years due to remote work and flexible schedules.</a:t>
            </a:r>
            <a:endParaRPr lang="pl-PL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altLang="en-US" sz="1600" b="1" dirty="0"/>
              <a:t>  Bicycle </a:t>
            </a:r>
            <a:r>
              <a:rPr lang="en-US" sz="1600" b="1" dirty="0"/>
              <a:t>sharing programs saw a 25% increase </a:t>
            </a:r>
            <a:r>
              <a:rPr lang="en-US" sz="1600" dirty="0"/>
              <a:t>in usage </a:t>
            </a:r>
            <a:br>
              <a:rPr lang="pl-PL" sz="1600" dirty="0"/>
            </a:br>
            <a:r>
              <a:rPr lang="pl-PL" sz="1600" dirty="0"/>
              <a:t>  </a:t>
            </a:r>
            <a:r>
              <a:rPr lang="en-US" sz="1600" dirty="0"/>
              <a:t>during the summer months in European cities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96250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41" grpId="0" animBg="1"/>
      <p:bldP spid="42" grpId="0" animBg="1"/>
      <p:bldP spid="43" grpId="0" animBg="1"/>
      <p:bldP spid="4" grpId="0"/>
      <p:bldP spid="6" grpId="0"/>
      <p:bldP spid="7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FF2C3-E2B0-6F73-18A9-61A8F35C69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566DCD2-5EF4-3A38-9DA3-32AD5F612AA7}"/>
              </a:ext>
            </a:extLst>
          </p:cNvPr>
          <p:cNvSpPr/>
          <p:nvPr/>
        </p:nvSpPr>
        <p:spPr>
          <a:xfrm>
            <a:off x="3611880" y="2992850"/>
            <a:ext cx="572566" cy="5135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3C0B5C2-7D50-2DE8-0CBA-7D32C9E39C2F}"/>
              </a:ext>
            </a:extLst>
          </p:cNvPr>
          <p:cNvSpPr/>
          <p:nvPr/>
        </p:nvSpPr>
        <p:spPr>
          <a:xfrm>
            <a:off x="3611880" y="2260208"/>
            <a:ext cx="572566" cy="5135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B196CFC-C20A-F737-53DC-6FF5F308ECC9}"/>
              </a:ext>
            </a:extLst>
          </p:cNvPr>
          <p:cNvSpPr/>
          <p:nvPr/>
        </p:nvSpPr>
        <p:spPr>
          <a:xfrm>
            <a:off x="3611880" y="1527566"/>
            <a:ext cx="572566" cy="51355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722FD5-32DE-8F5B-597E-42CAEA552EBB}"/>
              </a:ext>
            </a:extLst>
          </p:cNvPr>
          <p:cNvSpPr/>
          <p:nvPr/>
        </p:nvSpPr>
        <p:spPr>
          <a:xfrm>
            <a:off x="-3699" y="0"/>
            <a:ext cx="306060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F61B43-155E-40B3-E62E-DC5FAEF9B1FE}"/>
              </a:ext>
            </a:extLst>
          </p:cNvPr>
          <p:cNvSpPr txBox="1"/>
          <p:nvPr/>
        </p:nvSpPr>
        <p:spPr>
          <a:xfrm>
            <a:off x="1034493" y="535214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SCALE</a:t>
            </a:r>
            <a:endParaRPr lang="pl-PL" dirty="0">
              <a:solidFill>
                <a:schemeClr val="bg1"/>
              </a:solidFill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D043446D-7836-DCB7-F26C-E08B1CD38D6A}"/>
              </a:ext>
            </a:extLst>
          </p:cNvPr>
          <p:cNvGrpSpPr/>
          <p:nvPr/>
        </p:nvGrpSpPr>
        <p:grpSpPr>
          <a:xfrm>
            <a:off x="418992" y="1778143"/>
            <a:ext cx="2151911" cy="1621208"/>
            <a:chOff x="481823" y="2218944"/>
            <a:chExt cx="2151911" cy="162120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BDACEBF-7A57-D696-C5C4-C4215D51F48F}"/>
                </a:ext>
              </a:extLst>
            </p:cNvPr>
            <p:cNvSpPr/>
            <p:nvPr/>
          </p:nvSpPr>
          <p:spPr>
            <a:xfrm>
              <a:off x="481823" y="2218944"/>
              <a:ext cx="2151911" cy="768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6F7B5EB-F185-B752-167D-45C25D79B203}"/>
                </a:ext>
              </a:extLst>
            </p:cNvPr>
            <p:cNvSpPr/>
            <p:nvPr/>
          </p:nvSpPr>
          <p:spPr>
            <a:xfrm>
              <a:off x="481823" y="3059400"/>
              <a:ext cx="2151911" cy="384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F0D9D71-187B-47FD-E6F9-6B07E21A23D9}"/>
                </a:ext>
              </a:extLst>
            </p:cNvPr>
            <p:cNvSpPr/>
            <p:nvPr/>
          </p:nvSpPr>
          <p:spPr>
            <a:xfrm>
              <a:off x="481823" y="3515808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BDE73FE-4B65-B744-E89A-5D04BB738AF5}"/>
                </a:ext>
              </a:extLst>
            </p:cNvPr>
            <p:cNvSpPr/>
            <p:nvPr/>
          </p:nvSpPr>
          <p:spPr>
            <a:xfrm>
              <a:off x="481823" y="3714160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18B8714F-5F67-3C56-436C-B8EDF311C786}"/>
              </a:ext>
            </a:extLst>
          </p:cNvPr>
          <p:cNvSpPr/>
          <p:nvPr/>
        </p:nvSpPr>
        <p:spPr>
          <a:xfrm>
            <a:off x="418993" y="4531212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F4117B0-B62A-069A-8A4C-70399C59BF18}"/>
              </a:ext>
            </a:extLst>
          </p:cNvPr>
          <p:cNvSpPr/>
          <p:nvPr/>
        </p:nvSpPr>
        <p:spPr>
          <a:xfrm>
            <a:off x="418993" y="5012820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B5E339F-70A2-07B8-2A7D-4B72921B1278}"/>
              </a:ext>
            </a:extLst>
          </p:cNvPr>
          <p:cNvSpPr/>
          <p:nvPr/>
        </p:nvSpPr>
        <p:spPr>
          <a:xfrm>
            <a:off x="418993" y="5494428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67A3F4EF-D9BB-8040-25A4-389AA4D956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3795" y="1546304"/>
            <a:ext cx="6847388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sz="1600" b="1" dirty="0"/>
              <a:t>  Electric </a:t>
            </a:r>
            <a:r>
              <a:rPr lang="en-US" sz="1600" b="1" dirty="0"/>
              <a:t>scooters accounted for 18% </a:t>
            </a:r>
            <a:r>
              <a:rPr lang="en-US" sz="1600" dirty="0"/>
              <a:t>of all short-distance </a:t>
            </a:r>
            <a:r>
              <a:rPr lang="pl-PL" sz="1600" dirty="0"/>
              <a:t>  </a:t>
            </a:r>
            <a:br>
              <a:rPr lang="pl-PL" sz="1600" dirty="0"/>
            </a:br>
            <a:r>
              <a:rPr lang="pl-PL" sz="1600" dirty="0"/>
              <a:t>  </a:t>
            </a:r>
            <a:r>
              <a:rPr lang="en-US" sz="1600" dirty="0"/>
              <a:t>urban commutes across major cities in the U.S.</a:t>
            </a:r>
            <a:endParaRPr lang="pl-PL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pl-PL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altLang="en-US" sz="1600" b="1" dirty="0"/>
              <a:t>  Public </a:t>
            </a:r>
            <a:r>
              <a:rPr lang="en-US" sz="1600" b="1" dirty="0"/>
              <a:t>transportation usage dropped by 12% </a:t>
            </a:r>
            <a:r>
              <a:rPr lang="en-US" sz="1600" dirty="0"/>
              <a:t>over the last </a:t>
            </a:r>
            <a:br>
              <a:rPr lang="pl-PL" sz="1600" dirty="0"/>
            </a:br>
            <a:r>
              <a:rPr lang="pl-PL" sz="1600" dirty="0"/>
              <a:t>  </a:t>
            </a:r>
            <a:r>
              <a:rPr lang="en-US" sz="1600" dirty="0"/>
              <a:t>two years due to remote work and flexible schedules.</a:t>
            </a:r>
            <a:endParaRPr lang="pl-PL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600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pl-PL" altLang="en-US" sz="1600" b="1" dirty="0"/>
              <a:t>  Bicycle </a:t>
            </a:r>
            <a:r>
              <a:rPr lang="en-US" sz="1600" b="1" dirty="0"/>
              <a:t>sharing programs saw a 25% increase </a:t>
            </a:r>
            <a:r>
              <a:rPr lang="en-US" sz="1600" dirty="0"/>
              <a:t>in usage </a:t>
            </a:r>
            <a:br>
              <a:rPr lang="pl-PL" sz="1600" dirty="0"/>
            </a:br>
            <a:r>
              <a:rPr lang="pl-PL" sz="1600" dirty="0"/>
              <a:t>  </a:t>
            </a:r>
            <a:r>
              <a:rPr lang="en-US" sz="1600" dirty="0"/>
              <a:t>during the summer months in European cities</a:t>
            </a:r>
            <a:endParaRPr lang="en-US" alt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7531DD2-F2B4-E946-AB96-5F8972993B76}"/>
              </a:ext>
            </a:extLst>
          </p:cNvPr>
          <p:cNvSpPr txBox="1">
            <a:spLocks/>
          </p:cNvSpPr>
          <p:nvPr/>
        </p:nvSpPr>
        <p:spPr>
          <a:xfrm>
            <a:off x="3753795" y="725992"/>
            <a:ext cx="7369740" cy="63321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Urban Transportation Trends</a:t>
            </a:r>
          </a:p>
        </p:txBody>
      </p:sp>
    </p:spTree>
    <p:extLst>
      <p:ext uri="{BB962C8B-B14F-4D97-AF65-F5344CB8AC3E}">
        <p14:creationId xmlns:p14="http://schemas.microsoft.com/office/powerpoint/2010/main" val="2974219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2FF4F-E4FF-4FF5-8825-19FAD498B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BD4DFA79-0B63-6E3C-6F28-D2309909A4F5}"/>
              </a:ext>
            </a:extLst>
          </p:cNvPr>
          <p:cNvSpPr/>
          <p:nvPr/>
        </p:nvSpPr>
        <p:spPr>
          <a:xfrm>
            <a:off x="3045920" y="0"/>
            <a:ext cx="3060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A52D25-B917-9E89-0391-9BC8BCEA0059}"/>
              </a:ext>
            </a:extLst>
          </p:cNvPr>
          <p:cNvSpPr/>
          <p:nvPr/>
        </p:nvSpPr>
        <p:spPr>
          <a:xfrm>
            <a:off x="-8225" y="0"/>
            <a:ext cx="306060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D1279A-18CD-DA38-E93F-C68CBE13B08D}"/>
              </a:ext>
            </a:extLst>
          </p:cNvPr>
          <p:cNvSpPr txBox="1"/>
          <p:nvPr/>
        </p:nvSpPr>
        <p:spPr>
          <a:xfrm>
            <a:off x="1034493" y="535214"/>
            <a:ext cx="909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SCALE</a:t>
            </a:r>
          </a:p>
          <a:p>
            <a:pPr algn="ctr"/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D61362-AF0F-C3B7-0504-E0DF5EB9C983}"/>
              </a:ext>
            </a:extLst>
          </p:cNvPr>
          <p:cNvSpPr txBox="1"/>
          <p:nvPr/>
        </p:nvSpPr>
        <p:spPr>
          <a:xfrm>
            <a:off x="4107814" y="535214"/>
            <a:ext cx="854721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FORM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9C9E552F-5E38-6D7A-BEE7-14878B8B6C59}"/>
              </a:ext>
            </a:extLst>
          </p:cNvPr>
          <p:cNvGrpSpPr/>
          <p:nvPr/>
        </p:nvGrpSpPr>
        <p:grpSpPr>
          <a:xfrm>
            <a:off x="418992" y="2311543"/>
            <a:ext cx="2151911" cy="1621208"/>
            <a:chOff x="481823" y="2218944"/>
            <a:chExt cx="2151911" cy="162120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59243B9-8328-3591-A3E9-F1E9DF7B4E21}"/>
                </a:ext>
              </a:extLst>
            </p:cNvPr>
            <p:cNvSpPr/>
            <p:nvPr/>
          </p:nvSpPr>
          <p:spPr>
            <a:xfrm>
              <a:off x="481823" y="2218944"/>
              <a:ext cx="2151911" cy="768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B584D29-B8D7-4190-1F6D-9FD59042D60C}"/>
                </a:ext>
              </a:extLst>
            </p:cNvPr>
            <p:cNvSpPr/>
            <p:nvPr/>
          </p:nvSpPr>
          <p:spPr>
            <a:xfrm>
              <a:off x="481823" y="3059400"/>
              <a:ext cx="2151911" cy="384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AC5FAA6-D29D-4A36-C343-E44E9BD14CC6}"/>
                </a:ext>
              </a:extLst>
            </p:cNvPr>
            <p:cNvSpPr/>
            <p:nvPr/>
          </p:nvSpPr>
          <p:spPr>
            <a:xfrm>
              <a:off x="481823" y="3515808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27EC33E-9BFB-89BA-AC92-B870C4EE6D71}"/>
                </a:ext>
              </a:extLst>
            </p:cNvPr>
            <p:cNvSpPr/>
            <p:nvPr/>
          </p:nvSpPr>
          <p:spPr>
            <a:xfrm>
              <a:off x="481823" y="3714160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91325808-A9C4-7540-C76F-E286CF4177DE}"/>
              </a:ext>
            </a:extLst>
          </p:cNvPr>
          <p:cNvSpPr/>
          <p:nvPr/>
        </p:nvSpPr>
        <p:spPr>
          <a:xfrm>
            <a:off x="418993" y="5064612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4F4AFBE-6BF5-CC6B-DF8C-7FFBB7458194}"/>
              </a:ext>
            </a:extLst>
          </p:cNvPr>
          <p:cNvSpPr/>
          <p:nvPr/>
        </p:nvSpPr>
        <p:spPr>
          <a:xfrm>
            <a:off x="418993" y="5546220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D18CF1F-6321-1211-336A-BA337D7E2B32}"/>
              </a:ext>
            </a:extLst>
          </p:cNvPr>
          <p:cNvSpPr/>
          <p:nvPr/>
        </p:nvSpPr>
        <p:spPr>
          <a:xfrm>
            <a:off x="418993" y="6027828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AF5F7419-444A-1A8C-9688-1DE0FED33DD1}"/>
              </a:ext>
            </a:extLst>
          </p:cNvPr>
          <p:cNvGrpSpPr/>
          <p:nvPr/>
        </p:nvGrpSpPr>
        <p:grpSpPr>
          <a:xfrm>
            <a:off x="3622180" y="2511228"/>
            <a:ext cx="1825989" cy="1213291"/>
            <a:chOff x="3424208" y="2432734"/>
            <a:chExt cx="2087434" cy="1387010"/>
          </a:xfrm>
        </p:grpSpPr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E7DF1BCF-4D4E-53FF-2AB3-211F2498A1EF}"/>
                </a:ext>
              </a:extLst>
            </p:cNvPr>
            <p:cNvSpPr/>
            <p:nvPr/>
          </p:nvSpPr>
          <p:spPr>
            <a:xfrm>
              <a:off x="3438756" y="2443536"/>
              <a:ext cx="523406" cy="9529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F02D00E9-47DF-7C33-28CC-BB42C236EBE9}"/>
                </a:ext>
              </a:extLst>
            </p:cNvPr>
            <p:cNvSpPr/>
            <p:nvPr/>
          </p:nvSpPr>
          <p:spPr>
            <a:xfrm>
              <a:off x="4213496" y="2438135"/>
              <a:ext cx="523406" cy="9529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3BB57FB2-0A47-F52D-0EEF-BDB8E77F7FED}"/>
                </a:ext>
              </a:extLst>
            </p:cNvPr>
            <p:cNvSpPr/>
            <p:nvPr/>
          </p:nvSpPr>
          <p:spPr>
            <a:xfrm>
              <a:off x="4988236" y="2432734"/>
              <a:ext cx="523406" cy="9529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63706FED-BF0D-6AD9-13D9-745537E22B45}"/>
                </a:ext>
              </a:extLst>
            </p:cNvPr>
            <p:cNvSpPr/>
            <p:nvPr/>
          </p:nvSpPr>
          <p:spPr>
            <a:xfrm>
              <a:off x="3424208" y="3621392"/>
              <a:ext cx="2087434" cy="19835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38AE1916-D1DC-259F-3D1E-DF971C985C60}"/>
              </a:ext>
            </a:extLst>
          </p:cNvPr>
          <p:cNvGrpSpPr/>
          <p:nvPr/>
        </p:nvGrpSpPr>
        <p:grpSpPr>
          <a:xfrm>
            <a:off x="3696541" y="5064612"/>
            <a:ext cx="1820653" cy="1537103"/>
            <a:chOff x="3478010" y="4875272"/>
            <a:chExt cx="2229672" cy="1882421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A848DA1D-71B4-CBCF-96AC-EAB63F310A4D}"/>
                </a:ext>
              </a:extLst>
            </p:cNvPr>
            <p:cNvSpPr/>
            <p:nvPr/>
          </p:nvSpPr>
          <p:spPr>
            <a:xfrm>
              <a:off x="3478010" y="5150615"/>
              <a:ext cx="537954" cy="537954"/>
            </a:xfrm>
            <a:prstGeom prst="rect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Parallelogram 84">
              <a:extLst>
                <a:ext uri="{FF2B5EF4-FFF2-40B4-BE49-F238E27FC236}">
                  <a16:creationId xmlns:a16="http://schemas.microsoft.com/office/drawing/2014/main" id="{850C8D3A-6A7E-EDC5-BFBE-71617F511ED5}"/>
                </a:ext>
              </a:extLst>
            </p:cNvPr>
            <p:cNvSpPr/>
            <p:nvPr/>
          </p:nvSpPr>
          <p:spPr>
            <a:xfrm>
              <a:off x="4154147" y="4875272"/>
              <a:ext cx="748583" cy="841249"/>
            </a:xfrm>
            <a:prstGeom prst="parallelogram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3A6C6D4C-8298-B525-CC96-616B4B4EC034}"/>
                </a:ext>
              </a:extLst>
            </p:cNvPr>
            <p:cNvSpPr/>
            <p:nvPr/>
          </p:nvSpPr>
          <p:spPr>
            <a:xfrm>
              <a:off x="5031529" y="5041911"/>
              <a:ext cx="622351" cy="622351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Block Arc 86">
              <a:extLst>
                <a:ext uri="{FF2B5EF4-FFF2-40B4-BE49-F238E27FC236}">
                  <a16:creationId xmlns:a16="http://schemas.microsoft.com/office/drawing/2014/main" id="{E2A4C759-DF72-6B8C-2A37-C2FC93F12769}"/>
                </a:ext>
              </a:extLst>
            </p:cNvPr>
            <p:cNvSpPr/>
            <p:nvPr/>
          </p:nvSpPr>
          <p:spPr>
            <a:xfrm>
              <a:off x="3478010" y="5916444"/>
              <a:ext cx="2229672" cy="841249"/>
            </a:xfrm>
            <a:prstGeom prst="blockArc">
              <a:avLst>
                <a:gd name="adj1" fmla="val 10800000"/>
                <a:gd name="adj2" fmla="val 21263987"/>
                <a:gd name="adj3" fmla="val 43415"/>
              </a:avLst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36107EA-8297-732D-CA7D-B53FAE1F119A}"/>
              </a:ext>
            </a:extLst>
          </p:cNvPr>
          <p:cNvGrpSpPr/>
          <p:nvPr/>
        </p:nvGrpSpPr>
        <p:grpSpPr>
          <a:xfrm>
            <a:off x="6313173" y="2422424"/>
            <a:ext cx="5693783" cy="996981"/>
            <a:chOff x="1242099" y="4021651"/>
            <a:chExt cx="9707802" cy="169983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29CB8C66-D3FF-621A-DAF4-5F7550D9F3D1}"/>
                </a:ext>
              </a:extLst>
            </p:cNvPr>
            <p:cNvGrpSpPr/>
            <p:nvPr/>
          </p:nvGrpSpPr>
          <p:grpSpPr>
            <a:xfrm>
              <a:off x="1242099" y="4021651"/>
              <a:ext cx="3066550" cy="1699836"/>
              <a:chOff x="879673" y="4322593"/>
              <a:chExt cx="3066550" cy="1699836"/>
            </a:xfrm>
          </p:grpSpPr>
          <p:sp>
            <p:nvSpPr>
              <p:cNvPr id="3" name="Rectangle: Rounded Corners 2">
                <a:extLst>
                  <a:ext uri="{FF2B5EF4-FFF2-40B4-BE49-F238E27FC236}">
                    <a16:creationId xmlns:a16="http://schemas.microsoft.com/office/drawing/2014/main" id="{40DDA2EA-95B0-8133-4AD2-8F2870FBABBA}"/>
                  </a:ext>
                </a:extLst>
              </p:cNvPr>
              <p:cNvSpPr/>
              <p:nvPr/>
            </p:nvSpPr>
            <p:spPr>
              <a:xfrm>
                <a:off x="879673" y="4322593"/>
                <a:ext cx="3066550" cy="1699836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B8EAE70B-4F07-6133-623A-34A7B872097B}"/>
                  </a:ext>
                </a:extLst>
              </p:cNvPr>
              <p:cNvGrpSpPr/>
              <p:nvPr/>
            </p:nvGrpSpPr>
            <p:grpSpPr>
              <a:xfrm>
                <a:off x="1613244" y="4537285"/>
                <a:ext cx="1599405" cy="1316384"/>
                <a:chOff x="1491015" y="4493129"/>
                <a:chExt cx="1599405" cy="1316384"/>
              </a:xfrm>
            </p:grpSpPr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2F52FA3E-501E-5E98-D84B-44CBC6D5F6C6}"/>
                    </a:ext>
                  </a:extLst>
                </p:cNvPr>
                <p:cNvSpPr txBox="1"/>
                <p:nvPr/>
              </p:nvSpPr>
              <p:spPr>
                <a:xfrm>
                  <a:off x="1553874" y="4493129"/>
                  <a:ext cx="1473684" cy="8920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2800" b="1" dirty="0">
                      <a:solidFill>
                        <a:schemeClr val="bg1"/>
                      </a:solidFill>
                    </a:rPr>
                    <a:t>18%</a:t>
                  </a:r>
                  <a:endParaRPr lang="en-US" sz="28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FACFD219-3CED-2D64-CE48-B1B28DD5DBF6}"/>
                    </a:ext>
                  </a:extLst>
                </p:cNvPr>
                <p:cNvSpPr txBox="1"/>
                <p:nvPr/>
              </p:nvSpPr>
              <p:spPr>
                <a:xfrm>
                  <a:off x="1491015" y="5363472"/>
                  <a:ext cx="1599405" cy="4460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1050" dirty="0">
                      <a:solidFill>
                        <a:schemeClr val="bg1"/>
                      </a:solidFill>
                    </a:rPr>
                    <a:t>E-scooters</a:t>
                  </a:r>
                  <a:endParaRPr lang="en-US" sz="105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6BB32C5-FA4B-8AAF-E203-62292FBBBBD9}"/>
                </a:ext>
              </a:extLst>
            </p:cNvPr>
            <p:cNvGrpSpPr/>
            <p:nvPr/>
          </p:nvGrpSpPr>
          <p:grpSpPr>
            <a:xfrm>
              <a:off x="4562725" y="4021651"/>
              <a:ext cx="3066550" cy="1699836"/>
              <a:chOff x="4562725" y="4322593"/>
              <a:chExt cx="3066550" cy="1699836"/>
            </a:xfrm>
          </p:grpSpPr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81609EBC-6277-3605-019F-67E395E3E060}"/>
                  </a:ext>
                </a:extLst>
              </p:cNvPr>
              <p:cNvSpPr/>
              <p:nvPr/>
            </p:nvSpPr>
            <p:spPr>
              <a:xfrm>
                <a:off x="4562725" y="4322593"/>
                <a:ext cx="3066550" cy="1699836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FD08066C-F7E9-DE13-F779-A8AC0E5E0C8D}"/>
                  </a:ext>
                </a:extLst>
              </p:cNvPr>
              <p:cNvGrpSpPr/>
              <p:nvPr/>
            </p:nvGrpSpPr>
            <p:grpSpPr>
              <a:xfrm>
                <a:off x="4685450" y="4537285"/>
                <a:ext cx="2821098" cy="1316384"/>
                <a:chOff x="4685450" y="4493129"/>
                <a:chExt cx="2821098" cy="1316384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8E2DFFFD-9100-71F1-31FB-7765ADEDAB71}"/>
                    </a:ext>
                  </a:extLst>
                </p:cNvPr>
                <p:cNvSpPr txBox="1"/>
                <p:nvPr/>
              </p:nvSpPr>
              <p:spPr>
                <a:xfrm>
                  <a:off x="5204735" y="4493129"/>
                  <a:ext cx="1782523" cy="8920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2800" b="1" dirty="0">
                      <a:solidFill>
                        <a:schemeClr val="bg1"/>
                      </a:solidFill>
                    </a:rPr>
                    <a:t>-12%</a:t>
                  </a:r>
                  <a:endParaRPr lang="en-US" sz="28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1DF85F38-F950-AEA0-0156-09825344AEB3}"/>
                    </a:ext>
                  </a:extLst>
                </p:cNvPr>
                <p:cNvSpPr txBox="1"/>
                <p:nvPr/>
              </p:nvSpPr>
              <p:spPr>
                <a:xfrm>
                  <a:off x="4685450" y="5363472"/>
                  <a:ext cx="2821098" cy="4460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1050" dirty="0">
                      <a:solidFill>
                        <a:schemeClr val="bg1"/>
                      </a:solidFill>
                    </a:rPr>
                    <a:t>Public transportation</a:t>
                  </a:r>
                  <a:endParaRPr lang="en-US" sz="105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4447520-67C4-8B56-7A4D-E0A9F2576897}"/>
                </a:ext>
              </a:extLst>
            </p:cNvPr>
            <p:cNvGrpSpPr/>
            <p:nvPr/>
          </p:nvGrpSpPr>
          <p:grpSpPr>
            <a:xfrm>
              <a:off x="7883351" y="4021651"/>
              <a:ext cx="3066550" cy="1699836"/>
              <a:chOff x="8245777" y="4322593"/>
              <a:chExt cx="3066550" cy="1699836"/>
            </a:xfrm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409969CD-499B-5FD1-3EBA-38134E99A424}"/>
                  </a:ext>
                </a:extLst>
              </p:cNvPr>
              <p:cNvSpPr/>
              <p:nvPr/>
            </p:nvSpPr>
            <p:spPr>
              <a:xfrm>
                <a:off x="8245777" y="4322593"/>
                <a:ext cx="3066550" cy="1699836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C8175E-B7CD-A2FA-BC3D-2CD7CEAED042}"/>
                  </a:ext>
                </a:extLst>
              </p:cNvPr>
              <p:cNvGrpSpPr/>
              <p:nvPr/>
            </p:nvGrpSpPr>
            <p:grpSpPr>
              <a:xfrm>
                <a:off x="8715606" y="4537285"/>
                <a:ext cx="2126891" cy="1316384"/>
                <a:chOff x="8604999" y="4493129"/>
                <a:chExt cx="2126891" cy="1316384"/>
              </a:xfrm>
            </p:grpSpPr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956B26F-D876-F051-06B2-F186F4E9B11A}"/>
                    </a:ext>
                  </a:extLst>
                </p:cNvPr>
                <p:cNvSpPr txBox="1"/>
                <p:nvPr/>
              </p:nvSpPr>
              <p:spPr>
                <a:xfrm>
                  <a:off x="8677423" y="4493129"/>
                  <a:ext cx="1982039" cy="8920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2800" b="1" dirty="0">
                      <a:solidFill>
                        <a:schemeClr val="bg1"/>
                      </a:solidFill>
                    </a:rPr>
                    <a:t>+25%</a:t>
                  </a:r>
                  <a:endParaRPr lang="en-US" sz="28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CF8E4030-6B5F-DE6A-C02C-50963BF1BBEE}"/>
                    </a:ext>
                  </a:extLst>
                </p:cNvPr>
                <p:cNvSpPr txBox="1"/>
                <p:nvPr/>
              </p:nvSpPr>
              <p:spPr>
                <a:xfrm>
                  <a:off x="8604999" y="5363472"/>
                  <a:ext cx="2126891" cy="4460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1050" dirty="0">
                      <a:solidFill>
                        <a:schemeClr val="bg1"/>
                      </a:solidFill>
                    </a:rPr>
                    <a:t>Bicycle sharing</a:t>
                  </a:r>
                  <a:endParaRPr lang="en-US" sz="105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8723F1E-794F-F824-1AE6-1F65DFA5E5C5}"/>
              </a:ext>
            </a:extLst>
          </p:cNvPr>
          <p:cNvGrpSpPr/>
          <p:nvPr/>
        </p:nvGrpSpPr>
        <p:grpSpPr>
          <a:xfrm>
            <a:off x="6358566" y="4668337"/>
            <a:ext cx="5499371" cy="1933378"/>
            <a:chOff x="6358566" y="4668337"/>
            <a:chExt cx="5499371" cy="1933378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22C445C-C17C-6922-8C8F-10CBCEA9669D}"/>
                </a:ext>
              </a:extLst>
            </p:cNvPr>
            <p:cNvGrpSpPr/>
            <p:nvPr/>
          </p:nvGrpSpPr>
          <p:grpSpPr>
            <a:xfrm>
              <a:off x="6358566" y="4789666"/>
              <a:ext cx="1798581" cy="1559041"/>
              <a:chOff x="862623" y="3843440"/>
              <a:chExt cx="3066550" cy="2658139"/>
            </a:xfrm>
          </p:grpSpPr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E4579EC2-8C11-3038-CF8F-F98BE54C2A90}"/>
                  </a:ext>
                </a:extLst>
              </p:cNvPr>
              <p:cNvSpPr/>
              <p:nvPr/>
            </p:nvSpPr>
            <p:spPr>
              <a:xfrm>
                <a:off x="862623" y="3843440"/>
                <a:ext cx="3066550" cy="2658139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E9480403-5FB6-1F51-786A-D6BD859FC59B}"/>
                  </a:ext>
                </a:extLst>
              </p:cNvPr>
              <p:cNvGrpSpPr/>
              <p:nvPr/>
            </p:nvGrpSpPr>
            <p:grpSpPr>
              <a:xfrm>
                <a:off x="1613244" y="4537285"/>
                <a:ext cx="1599405" cy="1316384"/>
                <a:chOff x="1491015" y="4493129"/>
                <a:chExt cx="1599405" cy="1316384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2DD46CCA-5BA1-317E-2287-7C8616F7EBA8}"/>
                    </a:ext>
                  </a:extLst>
                </p:cNvPr>
                <p:cNvSpPr txBox="1"/>
                <p:nvPr/>
              </p:nvSpPr>
              <p:spPr>
                <a:xfrm>
                  <a:off x="1553874" y="4493129"/>
                  <a:ext cx="1473684" cy="8920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2800" b="1" dirty="0">
                      <a:solidFill>
                        <a:schemeClr val="bg1"/>
                      </a:solidFill>
                    </a:rPr>
                    <a:t>18%</a:t>
                  </a:r>
                  <a:endParaRPr lang="en-US" sz="28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29E72451-175F-ACF3-3948-4820E743100C}"/>
                    </a:ext>
                  </a:extLst>
                </p:cNvPr>
                <p:cNvSpPr txBox="1"/>
                <p:nvPr/>
              </p:nvSpPr>
              <p:spPr>
                <a:xfrm>
                  <a:off x="1491015" y="5363472"/>
                  <a:ext cx="1599405" cy="4460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1050" dirty="0">
                      <a:solidFill>
                        <a:schemeClr val="bg1"/>
                      </a:solidFill>
                    </a:rPr>
                    <a:t>E-scooters</a:t>
                  </a:r>
                  <a:endParaRPr lang="en-US" sz="105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C9AC02F-1345-0CF3-5DF0-9F5A6D7D77FF}"/>
                </a:ext>
              </a:extLst>
            </p:cNvPr>
            <p:cNvGrpSpPr/>
            <p:nvPr/>
          </p:nvGrpSpPr>
          <p:grpSpPr>
            <a:xfrm>
              <a:off x="8260774" y="4912635"/>
              <a:ext cx="1522059" cy="1689080"/>
              <a:chOff x="4562725" y="4322593"/>
              <a:chExt cx="3066550" cy="1699836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D4390B1B-42BF-929F-1633-1B7145CF1A3C}"/>
                  </a:ext>
                </a:extLst>
              </p:cNvPr>
              <p:cNvSpPr/>
              <p:nvPr/>
            </p:nvSpPr>
            <p:spPr>
              <a:xfrm>
                <a:off x="4562725" y="4322593"/>
                <a:ext cx="3066550" cy="169983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13D98E14-404D-35E6-3A3C-B4A8CD81693C}"/>
                  </a:ext>
                </a:extLst>
              </p:cNvPr>
              <p:cNvGrpSpPr/>
              <p:nvPr/>
            </p:nvGrpSpPr>
            <p:grpSpPr>
              <a:xfrm>
                <a:off x="4685450" y="4537285"/>
                <a:ext cx="2821098" cy="1316384"/>
                <a:chOff x="4685450" y="4493129"/>
                <a:chExt cx="2821098" cy="1316384"/>
              </a:xfrm>
            </p:grpSpPr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7E91C04A-E5DC-73DA-2A6F-1248783548B8}"/>
                    </a:ext>
                  </a:extLst>
                </p:cNvPr>
                <p:cNvSpPr txBox="1"/>
                <p:nvPr/>
              </p:nvSpPr>
              <p:spPr>
                <a:xfrm>
                  <a:off x="5204735" y="4493129"/>
                  <a:ext cx="1782523" cy="8920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2800" b="1" dirty="0">
                      <a:solidFill>
                        <a:schemeClr val="bg1"/>
                      </a:solidFill>
                    </a:rPr>
                    <a:t>-12%</a:t>
                  </a:r>
                  <a:endParaRPr lang="en-US" sz="28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7216F07E-BD28-1FA9-2792-5F69FB06A893}"/>
                    </a:ext>
                  </a:extLst>
                </p:cNvPr>
                <p:cNvSpPr txBox="1"/>
                <p:nvPr/>
              </p:nvSpPr>
              <p:spPr>
                <a:xfrm>
                  <a:off x="4685450" y="5363472"/>
                  <a:ext cx="2821098" cy="4460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1050" dirty="0">
                      <a:solidFill>
                        <a:schemeClr val="bg1"/>
                      </a:solidFill>
                    </a:rPr>
                    <a:t>Public transportation</a:t>
                  </a:r>
                  <a:endParaRPr lang="en-US" sz="1050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9B729894-29A8-5055-F795-78807930EC9E}"/>
                </a:ext>
              </a:extLst>
            </p:cNvPr>
            <p:cNvGrpSpPr/>
            <p:nvPr/>
          </p:nvGrpSpPr>
          <p:grpSpPr>
            <a:xfrm>
              <a:off x="10059355" y="4668337"/>
              <a:ext cx="1798582" cy="915264"/>
              <a:chOff x="8245777" y="4322593"/>
              <a:chExt cx="4835831" cy="1844016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7D49216B-DBAF-E0BD-CAD2-5F2B7139590D}"/>
                  </a:ext>
                </a:extLst>
              </p:cNvPr>
              <p:cNvSpPr/>
              <p:nvPr/>
            </p:nvSpPr>
            <p:spPr>
              <a:xfrm>
                <a:off x="8245777" y="4322593"/>
                <a:ext cx="4835831" cy="184401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2CB8381D-3101-E1B7-6E65-3494E0F4DD2B}"/>
                  </a:ext>
                </a:extLst>
              </p:cNvPr>
              <p:cNvGrpSpPr/>
              <p:nvPr/>
            </p:nvGrpSpPr>
            <p:grpSpPr>
              <a:xfrm>
                <a:off x="9454061" y="4601711"/>
                <a:ext cx="2126891" cy="1316384"/>
                <a:chOff x="9343454" y="4557555"/>
                <a:chExt cx="2126891" cy="1316384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B3F16533-2855-EEB8-4348-E3062046A7E1}"/>
                    </a:ext>
                  </a:extLst>
                </p:cNvPr>
                <p:cNvSpPr txBox="1"/>
                <p:nvPr/>
              </p:nvSpPr>
              <p:spPr>
                <a:xfrm>
                  <a:off x="9415878" y="4557555"/>
                  <a:ext cx="1982039" cy="8920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2800" b="1" dirty="0">
                      <a:solidFill>
                        <a:schemeClr val="bg1"/>
                      </a:solidFill>
                    </a:rPr>
                    <a:t>+25%</a:t>
                  </a:r>
                  <a:endParaRPr lang="en-US" sz="28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909A96BC-3F7A-A812-EF0C-F5DC81B13DF1}"/>
                    </a:ext>
                  </a:extLst>
                </p:cNvPr>
                <p:cNvSpPr txBox="1"/>
                <p:nvPr/>
              </p:nvSpPr>
              <p:spPr>
                <a:xfrm>
                  <a:off x="9343454" y="5427898"/>
                  <a:ext cx="2126891" cy="4460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pl-PL" sz="1050" dirty="0">
                      <a:solidFill>
                        <a:schemeClr val="bg1"/>
                      </a:solidFill>
                    </a:rPr>
                    <a:t>Bicycle sharing</a:t>
                  </a:r>
                  <a:endParaRPr lang="en-US" sz="105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749183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8F813-E95A-3C53-B6E0-901A1D283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5CC127ED-1A94-082D-EEAB-23D7126F31B7}"/>
              </a:ext>
            </a:extLst>
          </p:cNvPr>
          <p:cNvSpPr/>
          <p:nvPr/>
        </p:nvSpPr>
        <p:spPr>
          <a:xfrm>
            <a:off x="3045920" y="0"/>
            <a:ext cx="3060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65062-F3BF-DED9-69CA-35C3B4B8A889}"/>
              </a:ext>
            </a:extLst>
          </p:cNvPr>
          <p:cNvSpPr/>
          <p:nvPr/>
        </p:nvSpPr>
        <p:spPr>
          <a:xfrm>
            <a:off x="-8225" y="0"/>
            <a:ext cx="306060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BC22C83-B608-9302-EC22-E9522FA79D06}"/>
              </a:ext>
            </a:extLst>
          </p:cNvPr>
          <p:cNvSpPr/>
          <p:nvPr/>
        </p:nvSpPr>
        <p:spPr>
          <a:xfrm>
            <a:off x="6100122" y="0"/>
            <a:ext cx="3046072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10F873-D4DD-FB84-8678-2385928CD037}"/>
              </a:ext>
            </a:extLst>
          </p:cNvPr>
          <p:cNvSpPr txBox="1"/>
          <p:nvPr/>
        </p:nvSpPr>
        <p:spPr>
          <a:xfrm>
            <a:off x="1034493" y="535214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SCALE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0759B-FC85-343C-E64E-9BF3BFBEE259}"/>
              </a:ext>
            </a:extLst>
          </p:cNvPr>
          <p:cNvSpPr txBox="1"/>
          <p:nvPr/>
        </p:nvSpPr>
        <p:spPr>
          <a:xfrm>
            <a:off x="6815241" y="535214"/>
            <a:ext cx="1527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ALIGNMENT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1C8C43-07AA-5ADF-38BE-D6E859ECA528}"/>
              </a:ext>
            </a:extLst>
          </p:cNvPr>
          <p:cNvSpPr txBox="1"/>
          <p:nvPr/>
        </p:nvSpPr>
        <p:spPr>
          <a:xfrm>
            <a:off x="4107814" y="535214"/>
            <a:ext cx="8547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b="1" dirty="0">
                <a:solidFill>
                  <a:schemeClr val="bg1"/>
                </a:solidFill>
              </a:rPr>
              <a:t>FORM</a:t>
            </a:r>
          </a:p>
          <a:p>
            <a:pPr algn="ctr"/>
            <a:endParaRPr lang="pl-PL" dirty="0">
              <a:solidFill>
                <a:schemeClr val="bg1"/>
              </a:solidFill>
            </a:endParaRP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A6E1630E-CB85-CE09-05E8-81E771E470FC}"/>
              </a:ext>
            </a:extLst>
          </p:cNvPr>
          <p:cNvGrpSpPr/>
          <p:nvPr/>
        </p:nvGrpSpPr>
        <p:grpSpPr>
          <a:xfrm>
            <a:off x="418992" y="2311543"/>
            <a:ext cx="2151911" cy="1621208"/>
            <a:chOff x="481823" y="2218944"/>
            <a:chExt cx="2151911" cy="162120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BB972ED-229E-4397-FD7C-AC10854B98C3}"/>
                </a:ext>
              </a:extLst>
            </p:cNvPr>
            <p:cNvSpPr/>
            <p:nvPr/>
          </p:nvSpPr>
          <p:spPr>
            <a:xfrm>
              <a:off x="481823" y="2218944"/>
              <a:ext cx="2151911" cy="768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B2E7078-974F-BFE4-FC81-10DC0D761650}"/>
                </a:ext>
              </a:extLst>
            </p:cNvPr>
            <p:cNvSpPr/>
            <p:nvPr/>
          </p:nvSpPr>
          <p:spPr>
            <a:xfrm>
              <a:off x="481823" y="3059400"/>
              <a:ext cx="2151911" cy="384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5ACA045-11AA-8624-9CDD-8FE0F71EC6D9}"/>
                </a:ext>
              </a:extLst>
            </p:cNvPr>
            <p:cNvSpPr/>
            <p:nvPr/>
          </p:nvSpPr>
          <p:spPr>
            <a:xfrm>
              <a:off x="481823" y="3515808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3D5C02F-46B6-AEE2-39EE-03CC0E7BCAD9}"/>
                </a:ext>
              </a:extLst>
            </p:cNvPr>
            <p:cNvSpPr/>
            <p:nvPr/>
          </p:nvSpPr>
          <p:spPr>
            <a:xfrm>
              <a:off x="481823" y="3714160"/>
              <a:ext cx="2151911" cy="125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3C403D1E-5C20-000F-11E7-BDB839A30A89}"/>
              </a:ext>
            </a:extLst>
          </p:cNvPr>
          <p:cNvSpPr/>
          <p:nvPr/>
        </p:nvSpPr>
        <p:spPr>
          <a:xfrm>
            <a:off x="418993" y="5064612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3414E9C-23C0-C028-BDD0-A873059B044C}"/>
              </a:ext>
            </a:extLst>
          </p:cNvPr>
          <p:cNvSpPr/>
          <p:nvPr/>
        </p:nvSpPr>
        <p:spPr>
          <a:xfrm>
            <a:off x="418993" y="5546220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9BA2713-7751-F81E-9823-1BF5A9FE88B0}"/>
              </a:ext>
            </a:extLst>
          </p:cNvPr>
          <p:cNvSpPr/>
          <p:nvPr/>
        </p:nvSpPr>
        <p:spPr>
          <a:xfrm>
            <a:off x="418993" y="6027828"/>
            <a:ext cx="2151604" cy="398348"/>
          </a:xfrm>
          <a:prstGeom prst="rect">
            <a:avLst/>
          </a:prstGeom>
          <a:solidFill>
            <a:srgbClr val="DCECD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DBA96AA-03D8-F1DC-C348-8BBAE35956C0}"/>
              </a:ext>
            </a:extLst>
          </p:cNvPr>
          <p:cNvGrpSpPr/>
          <p:nvPr/>
        </p:nvGrpSpPr>
        <p:grpSpPr>
          <a:xfrm>
            <a:off x="6878145" y="3298240"/>
            <a:ext cx="1576227" cy="441463"/>
            <a:chOff x="3910176" y="3199220"/>
            <a:chExt cx="1915367" cy="536448"/>
          </a:xfrm>
          <a:solidFill>
            <a:schemeClr val="bg1">
              <a:lumMod val="75000"/>
            </a:schemeClr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926DA13-DB59-1E22-9431-B99D7717B664}"/>
                </a:ext>
              </a:extLst>
            </p:cNvPr>
            <p:cNvSpPr/>
            <p:nvPr/>
          </p:nvSpPr>
          <p:spPr>
            <a:xfrm>
              <a:off x="3910176" y="3199220"/>
              <a:ext cx="536448" cy="5364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82518CE-375F-6E07-FAF3-A994976770B2}"/>
                </a:ext>
              </a:extLst>
            </p:cNvPr>
            <p:cNvSpPr/>
            <p:nvPr/>
          </p:nvSpPr>
          <p:spPr>
            <a:xfrm>
              <a:off x="4599633" y="3199220"/>
              <a:ext cx="536448" cy="5364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3145324-703E-A864-815D-FD90B1BAF0F8}"/>
                </a:ext>
              </a:extLst>
            </p:cNvPr>
            <p:cNvSpPr/>
            <p:nvPr/>
          </p:nvSpPr>
          <p:spPr>
            <a:xfrm>
              <a:off x="5289090" y="3199220"/>
              <a:ext cx="536448" cy="5364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0CC2248-E23E-6400-461E-8411DC4CF12E}"/>
              </a:ext>
            </a:extLst>
          </p:cNvPr>
          <p:cNvGrpSpPr/>
          <p:nvPr/>
        </p:nvGrpSpPr>
        <p:grpSpPr>
          <a:xfrm>
            <a:off x="6893401" y="2470570"/>
            <a:ext cx="1536586" cy="430362"/>
            <a:chOff x="3316011" y="2093382"/>
            <a:chExt cx="1915360" cy="53644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AB582BA-2025-E912-928C-2588938097E0}"/>
                </a:ext>
              </a:extLst>
            </p:cNvPr>
            <p:cNvSpPr/>
            <p:nvPr/>
          </p:nvSpPr>
          <p:spPr>
            <a:xfrm>
              <a:off x="3316011" y="2093382"/>
              <a:ext cx="536448" cy="536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6325ECF-D542-6D75-20A7-642CE2354D50}"/>
                </a:ext>
              </a:extLst>
            </p:cNvPr>
            <p:cNvSpPr/>
            <p:nvPr/>
          </p:nvSpPr>
          <p:spPr>
            <a:xfrm>
              <a:off x="4005468" y="2093382"/>
              <a:ext cx="536448" cy="536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27F16ECD-8EBC-B690-356C-4D60130EAC3D}"/>
                </a:ext>
              </a:extLst>
            </p:cNvPr>
            <p:cNvSpPr/>
            <p:nvPr/>
          </p:nvSpPr>
          <p:spPr>
            <a:xfrm>
              <a:off x="4694925" y="2093382"/>
              <a:ext cx="536448" cy="5364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5D8F3A12-EF39-8143-0445-F2CA1D76DC10}"/>
              </a:ext>
            </a:extLst>
          </p:cNvPr>
          <p:cNvGrpSpPr/>
          <p:nvPr/>
        </p:nvGrpSpPr>
        <p:grpSpPr>
          <a:xfrm>
            <a:off x="3622180" y="2511228"/>
            <a:ext cx="1825989" cy="1213291"/>
            <a:chOff x="3424208" y="2432734"/>
            <a:chExt cx="2087434" cy="1387010"/>
          </a:xfrm>
        </p:grpSpPr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FAF6B309-F7A5-7D28-6CA1-168108F6D9EE}"/>
                </a:ext>
              </a:extLst>
            </p:cNvPr>
            <p:cNvSpPr/>
            <p:nvPr/>
          </p:nvSpPr>
          <p:spPr>
            <a:xfrm>
              <a:off x="3438756" y="2443536"/>
              <a:ext cx="523406" cy="9529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1344ED2E-7DD1-81FF-F964-2BB0D07F4D76}"/>
                </a:ext>
              </a:extLst>
            </p:cNvPr>
            <p:cNvSpPr/>
            <p:nvPr/>
          </p:nvSpPr>
          <p:spPr>
            <a:xfrm>
              <a:off x="4213496" y="2438135"/>
              <a:ext cx="523406" cy="9529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D8775950-7D9D-C4FA-F85D-DB7AEFF5D6F8}"/>
                </a:ext>
              </a:extLst>
            </p:cNvPr>
            <p:cNvSpPr/>
            <p:nvPr/>
          </p:nvSpPr>
          <p:spPr>
            <a:xfrm>
              <a:off x="4988236" y="2432734"/>
              <a:ext cx="523406" cy="95296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00BD06DC-8548-0A2A-ED52-7BEC55C1A594}"/>
                </a:ext>
              </a:extLst>
            </p:cNvPr>
            <p:cNvSpPr/>
            <p:nvPr/>
          </p:nvSpPr>
          <p:spPr>
            <a:xfrm>
              <a:off x="3424208" y="3621392"/>
              <a:ext cx="2087434" cy="19835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29F01FB5-06D5-4647-0E6B-84470555A927}"/>
              </a:ext>
            </a:extLst>
          </p:cNvPr>
          <p:cNvGrpSpPr/>
          <p:nvPr/>
        </p:nvGrpSpPr>
        <p:grpSpPr>
          <a:xfrm>
            <a:off x="3696541" y="5064612"/>
            <a:ext cx="1820653" cy="1537103"/>
            <a:chOff x="3478010" y="4875272"/>
            <a:chExt cx="2229672" cy="1882421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975F51F-9A35-BB76-E949-3784BD06D7D9}"/>
                </a:ext>
              </a:extLst>
            </p:cNvPr>
            <p:cNvSpPr/>
            <p:nvPr/>
          </p:nvSpPr>
          <p:spPr>
            <a:xfrm>
              <a:off x="3478010" y="5150615"/>
              <a:ext cx="537954" cy="537954"/>
            </a:xfrm>
            <a:prstGeom prst="rect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Parallelogram 84">
              <a:extLst>
                <a:ext uri="{FF2B5EF4-FFF2-40B4-BE49-F238E27FC236}">
                  <a16:creationId xmlns:a16="http://schemas.microsoft.com/office/drawing/2014/main" id="{79698C83-C45C-DEDA-5078-9D027BC515AD}"/>
                </a:ext>
              </a:extLst>
            </p:cNvPr>
            <p:cNvSpPr/>
            <p:nvPr/>
          </p:nvSpPr>
          <p:spPr>
            <a:xfrm>
              <a:off x="4154147" y="4875272"/>
              <a:ext cx="748583" cy="841249"/>
            </a:xfrm>
            <a:prstGeom prst="parallelogram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D3DF9C3E-6CD2-E275-42A7-8F95F58D24C3}"/>
                </a:ext>
              </a:extLst>
            </p:cNvPr>
            <p:cNvSpPr/>
            <p:nvPr/>
          </p:nvSpPr>
          <p:spPr>
            <a:xfrm>
              <a:off x="5031529" y="5041911"/>
              <a:ext cx="622351" cy="622351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Block Arc 86">
              <a:extLst>
                <a:ext uri="{FF2B5EF4-FFF2-40B4-BE49-F238E27FC236}">
                  <a16:creationId xmlns:a16="http://schemas.microsoft.com/office/drawing/2014/main" id="{24A4D6AE-A09B-D0D1-C732-828D2C4447BD}"/>
                </a:ext>
              </a:extLst>
            </p:cNvPr>
            <p:cNvSpPr/>
            <p:nvPr/>
          </p:nvSpPr>
          <p:spPr>
            <a:xfrm>
              <a:off x="3478010" y="5916444"/>
              <a:ext cx="2229672" cy="841249"/>
            </a:xfrm>
            <a:prstGeom prst="blockArc">
              <a:avLst>
                <a:gd name="adj1" fmla="val 10800000"/>
                <a:gd name="adj2" fmla="val 21263987"/>
                <a:gd name="adj3" fmla="val 43415"/>
              </a:avLst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41E22BF-8ACD-313B-8E5A-870ED670C28C}"/>
              </a:ext>
            </a:extLst>
          </p:cNvPr>
          <p:cNvGrpSpPr/>
          <p:nvPr/>
        </p:nvGrpSpPr>
        <p:grpSpPr>
          <a:xfrm>
            <a:off x="6516170" y="5187289"/>
            <a:ext cx="2422592" cy="1444706"/>
            <a:chOff x="6516170" y="5187289"/>
            <a:chExt cx="2422592" cy="144470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C0FE4A0-3E6E-7D87-850D-E22FCD2E89D9}"/>
                </a:ext>
              </a:extLst>
            </p:cNvPr>
            <p:cNvSpPr/>
            <p:nvPr/>
          </p:nvSpPr>
          <p:spPr>
            <a:xfrm>
              <a:off x="6516170" y="5618303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CB638E7-9293-7B02-6A72-65A1DAB38624}"/>
                </a:ext>
              </a:extLst>
            </p:cNvPr>
            <p:cNvSpPr/>
            <p:nvPr/>
          </p:nvSpPr>
          <p:spPr>
            <a:xfrm>
              <a:off x="7722663" y="6095547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1ED762A-4F64-D18C-A764-607AE3D4DBB7}"/>
                </a:ext>
              </a:extLst>
            </p:cNvPr>
            <p:cNvSpPr/>
            <p:nvPr/>
          </p:nvSpPr>
          <p:spPr>
            <a:xfrm>
              <a:off x="8402314" y="5190052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DF271F1-0783-80BF-F0C9-5AC10DEF4A4B}"/>
                </a:ext>
              </a:extLst>
            </p:cNvPr>
            <p:cNvSpPr/>
            <p:nvPr/>
          </p:nvSpPr>
          <p:spPr>
            <a:xfrm>
              <a:off x="7846067" y="5187289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D2F5CFC-63DB-581E-F3D0-6E17FD074386}"/>
                </a:ext>
              </a:extLst>
            </p:cNvPr>
            <p:cNvSpPr/>
            <p:nvPr/>
          </p:nvSpPr>
          <p:spPr>
            <a:xfrm>
              <a:off x="7315045" y="5197273"/>
              <a:ext cx="536448" cy="536448"/>
            </a:xfrm>
            <a:prstGeom prst="ellipse">
              <a:avLst/>
            </a:prstGeom>
            <a:solidFill>
              <a:srgbClr val="DCECD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6083A3D-252E-FCA8-F45B-96054A7B2777}"/>
              </a:ext>
            </a:extLst>
          </p:cNvPr>
          <p:cNvGrpSpPr/>
          <p:nvPr/>
        </p:nvGrpSpPr>
        <p:grpSpPr>
          <a:xfrm>
            <a:off x="1242099" y="7526361"/>
            <a:ext cx="3066550" cy="1699836"/>
            <a:chOff x="879673" y="4322593"/>
            <a:chExt cx="3066550" cy="1699836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7CD5F44F-9D6C-3364-9BD5-6F582AADA7ED}"/>
                </a:ext>
              </a:extLst>
            </p:cNvPr>
            <p:cNvSpPr/>
            <p:nvPr/>
          </p:nvSpPr>
          <p:spPr>
            <a:xfrm>
              <a:off x="879673" y="4322593"/>
              <a:ext cx="3066550" cy="169983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2FAECB2-B40A-5457-A44A-D1B9B6B789AD}"/>
                </a:ext>
              </a:extLst>
            </p:cNvPr>
            <p:cNvGrpSpPr/>
            <p:nvPr/>
          </p:nvGrpSpPr>
          <p:grpSpPr>
            <a:xfrm>
              <a:off x="1634530" y="4537285"/>
              <a:ext cx="1556837" cy="1270453"/>
              <a:chOff x="1512301" y="4493129"/>
              <a:chExt cx="1556837" cy="1270453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4FEB6E-EBEC-3450-DD44-A3817673E35D}"/>
                  </a:ext>
                </a:extLst>
              </p:cNvPr>
              <p:cNvSpPr txBox="1"/>
              <p:nvPr/>
            </p:nvSpPr>
            <p:spPr>
              <a:xfrm>
                <a:off x="1542758" y="4493129"/>
                <a:ext cx="1495922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5400" b="1" dirty="0">
                    <a:solidFill>
                      <a:schemeClr val="bg1"/>
                    </a:solidFill>
                  </a:rPr>
                  <a:t>18%</a:t>
                </a:r>
                <a:endParaRPr lang="en-US" sz="5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05EBD34-33BD-6D0E-BEFC-2C5D036D10C5}"/>
                  </a:ext>
                </a:extLst>
              </p:cNvPr>
              <p:cNvSpPr txBox="1"/>
              <p:nvPr/>
            </p:nvSpPr>
            <p:spPr>
              <a:xfrm>
                <a:off x="1512301" y="5363472"/>
                <a:ext cx="155683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2000" dirty="0">
                    <a:solidFill>
                      <a:schemeClr val="bg1"/>
                    </a:solidFill>
                  </a:rPr>
                  <a:t>E-scooters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43FD5E9-B655-3E53-DFEE-58EA84F581A9}"/>
              </a:ext>
            </a:extLst>
          </p:cNvPr>
          <p:cNvGrpSpPr/>
          <p:nvPr/>
        </p:nvGrpSpPr>
        <p:grpSpPr>
          <a:xfrm>
            <a:off x="4562725" y="7526361"/>
            <a:ext cx="3066550" cy="1699836"/>
            <a:chOff x="4562725" y="4322593"/>
            <a:chExt cx="3066550" cy="1699836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30946229-0514-5500-D3F8-2414EBAAC2F2}"/>
                </a:ext>
              </a:extLst>
            </p:cNvPr>
            <p:cNvSpPr/>
            <p:nvPr/>
          </p:nvSpPr>
          <p:spPr>
            <a:xfrm>
              <a:off x="4562725" y="4322593"/>
              <a:ext cx="3066550" cy="169983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1185BF5-9366-F092-2AE8-9F6CFE784341}"/>
                </a:ext>
              </a:extLst>
            </p:cNvPr>
            <p:cNvGrpSpPr/>
            <p:nvPr/>
          </p:nvGrpSpPr>
          <p:grpSpPr>
            <a:xfrm>
              <a:off x="4665160" y="4537285"/>
              <a:ext cx="2861681" cy="1270453"/>
              <a:chOff x="4665160" y="4493129"/>
              <a:chExt cx="2861681" cy="1270453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3735D7A-8233-D9EF-F988-47C337DE4B0F}"/>
                  </a:ext>
                </a:extLst>
              </p:cNvPr>
              <p:cNvSpPr txBox="1"/>
              <p:nvPr/>
            </p:nvSpPr>
            <p:spPr>
              <a:xfrm>
                <a:off x="5173312" y="4493129"/>
                <a:ext cx="184537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5400" b="1" dirty="0">
                    <a:solidFill>
                      <a:schemeClr val="bg1"/>
                    </a:solidFill>
                  </a:rPr>
                  <a:t>-12%</a:t>
                </a:r>
                <a:endParaRPr lang="en-US" sz="5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7759280-C6D9-6CD9-E149-95AF0E4AD825}"/>
                  </a:ext>
                </a:extLst>
              </p:cNvPr>
              <p:cNvSpPr txBox="1"/>
              <p:nvPr/>
            </p:nvSpPr>
            <p:spPr>
              <a:xfrm>
                <a:off x="4665160" y="5363472"/>
                <a:ext cx="286168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2000" dirty="0">
                    <a:solidFill>
                      <a:schemeClr val="bg1"/>
                    </a:solidFill>
                  </a:rPr>
                  <a:t>Public transportation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7232BB8-5983-B074-38E2-F81C8B287A9A}"/>
              </a:ext>
            </a:extLst>
          </p:cNvPr>
          <p:cNvGrpSpPr/>
          <p:nvPr/>
        </p:nvGrpSpPr>
        <p:grpSpPr>
          <a:xfrm>
            <a:off x="7883351" y="7526361"/>
            <a:ext cx="3066550" cy="1699836"/>
            <a:chOff x="8245777" y="4322593"/>
            <a:chExt cx="3066550" cy="1699836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18F7C0D1-8BA5-D277-7F6E-D3326EEA2139}"/>
                </a:ext>
              </a:extLst>
            </p:cNvPr>
            <p:cNvSpPr/>
            <p:nvPr/>
          </p:nvSpPr>
          <p:spPr>
            <a:xfrm>
              <a:off x="8245777" y="4322593"/>
              <a:ext cx="3066550" cy="1699836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0E35068-4319-386B-DEB0-7131BE74325B}"/>
                </a:ext>
              </a:extLst>
            </p:cNvPr>
            <p:cNvGrpSpPr/>
            <p:nvPr/>
          </p:nvGrpSpPr>
          <p:grpSpPr>
            <a:xfrm>
              <a:off x="8720910" y="4537285"/>
              <a:ext cx="2116285" cy="1270453"/>
              <a:chOff x="8610303" y="4493129"/>
              <a:chExt cx="2116285" cy="1270453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EB40578-E89C-6ACF-05E8-4BB64AF6D3CD}"/>
                  </a:ext>
                </a:extLst>
              </p:cNvPr>
              <p:cNvSpPr txBox="1"/>
              <p:nvPr/>
            </p:nvSpPr>
            <p:spPr>
              <a:xfrm>
                <a:off x="8634348" y="4493129"/>
                <a:ext cx="2068195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5400" b="1" dirty="0">
                    <a:solidFill>
                      <a:schemeClr val="bg1"/>
                    </a:solidFill>
                  </a:rPr>
                  <a:t>+25%</a:t>
                </a:r>
                <a:endParaRPr lang="en-US" sz="5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7D1591D-31E9-B4EA-8236-4D879F513246}"/>
                  </a:ext>
                </a:extLst>
              </p:cNvPr>
              <p:cNvSpPr txBox="1"/>
              <p:nvPr/>
            </p:nvSpPr>
            <p:spPr>
              <a:xfrm>
                <a:off x="8610303" y="5363472"/>
                <a:ext cx="21162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pl-PL" sz="2000" dirty="0">
                    <a:solidFill>
                      <a:schemeClr val="bg1"/>
                    </a:solidFill>
                  </a:rPr>
                  <a:t>Bicycle sharing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30162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EliteColors - Toxic Ste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CF574"/>
      </a:accent1>
      <a:accent2>
        <a:srgbClr val="3A1772"/>
      </a:accent2>
      <a:accent3>
        <a:srgbClr val="0471A6"/>
      </a:accent3>
      <a:accent4>
        <a:srgbClr val="4CB5AE"/>
      </a:accent4>
      <a:accent5>
        <a:srgbClr val="E6EAEE"/>
      </a:accent5>
      <a:accent6>
        <a:srgbClr val="E6EAEE"/>
      </a:accent6>
      <a:hlink>
        <a:srgbClr val="0563C1"/>
      </a:hlink>
      <a:folHlink>
        <a:srgbClr val="954F72"/>
      </a:folHlink>
    </a:clrScheme>
    <a:fontScheme name="Poppins SB +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7">
    <wetp:webextensionref xmlns:r="http://schemas.openxmlformats.org/officeDocument/2006/relationships" r:id="rId1"/>
  </wetp:taskpane>
  <wetp:taskpane dockstate="right" visibility="0" width="438" row="10">
    <wetp:webextensionref xmlns:r="http://schemas.openxmlformats.org/officeDocument/2006/relationships" r:id="rId2"/>
  </wetp:taskpane>
  <wetp:taskpane dockstate="right" visibility="0" width="438" row="10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31F416CF-54A8-4BB5-8427-5A309FFF2E2D}">
  <we:reference id="wa104379997" version="3.0.0.0" store="en-US" storeType="OMEX"/>
  <we:alternateReferences>
    <we:reference id="wa104379997" version="3.0.0.0" store="wa10437999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4CAA04C6-88F4-4898-9024-8FF718C4B3D9}">
  <we:reference id="wa200005566" version="3.0.0.3" store="en-US" storeType="OMEX"/>
  <we:alternateReferences>
    <we:reference id="wa200005566" version="3.0.0.3" store="wa200005566" storeType="OMEX"/>
  </we:alternateReferences>
  <we:properties>
    <we:property name="theme" value="{&quot;name&quot;:&quot;Blue&quot;,&quot;color&quot;:&quot;#42A5F5&quot;,&quot;colorPalette&quot;:[&quot;44546A&quot;,&quot;E7E6E6&quot;,&quot;3B82F6&quot;,&quot;60A5FA&quot;,&quot;5EEAD4&quot;,&quot;CBD5E1&quot;,&quot;22D3EE&quot;,&quot;FDE68A&quot;,&quot;0563C1&quot;,&quot;954F72&quot;],&quot;previewImages&quot;:[&quot;https://cpp.appsdowonders.com/assets/SlideTitle-flame-blue.png&quot;,&quot;https://cpp.appsdowonders.com/assets/SlideTextbox1-flame-blue.png&quot;,&quot;https://cpp.appsdowonders.com/assets/SlideTextbox3-flame-blue.png&quot;,&quot;https://cpp.appsdowonders.com/assets/SlideTable-flame-blue.png&quot;,&quot;https://cpp.appsdowonders.com/assets/SlideTimeline-flame-blue.png&quot;],&quot;index&quot;:2}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43D8EF09-813A-4F92-8991-217B88D68025}">
  <we:reference id="wa200005669" version="2.0.0.0" store="en-US" storeType="OMEX"/>
  <we:alternateReferences>
    <we:reference id="wa200005669" version="2.0.0.0" store="wa20000566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1622</Words>
  <Application>Microsoft Office PowerPoint</Application>
  <PresentationFormat>Widescreen</PresentationFormat>
  <Paragraphs>363</Paragraphs>
  <Slides>37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Poppins SemiBold</vt:lpstr>
      <vt:lpstr>Aptos</vt:lpstr>
      <vt:lpstr>Poppins</vt:lpstr>
      <vt:lpstr>Office Theme</vt:lpstr>
      <vt:lpstr>Urban Transportation Is Shifting Gears</vt:lpstr>
      <vt:lpstr>Urban Transportation Trends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“Freshly” Fruit Juice sales experience significant decrease due to healthier alternatives</vt:lpstr>
      <vt:lpstr>“Freshly” Fruit Juice sales experience significant decrease due to healthier alternatives</vt:lpstr>
      <vt:lpstr>PowerPoint Presentation</vt:lpstr>
      <vt:lpstr>Urban Transportation Trends</vt:lpstr>
      <vt:lpstr>PowerPoint Presentation</vt:lpstr>
      <vt:lpstr>Urban Transportation Trends</vt:lpstr>
      <vt:lpstr>Urban Transportation Trends</vt:lpstr>
      <vt:lpstr>Urban Transportation Trends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P</dc:creator>
  <cp:lastModifiedBy>Andrew P</cp:lastModifiedBy>
  <cp:revision>105</cp:revision>
  <dcterms:created xsi:type="dcterms:W3CDTF">2025-03-31T07:16:37Z</dcterms:created>
  <dcterms:modified xsi:type="dcterms:W3CDTF">2025-04-25T08:37:40Z</dcterms:modified>
</cp:coreProperties>
</file>

<file path=docProps/thumbnail.jpeg>
</file>